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9" r:id="rId2"/>
    <p:sldMasterId id="2147483692" r:id="rId3"/>
  </p:sldMasterIdLst>
  <p:notesMasterIdLst>
    <p:notesMasterId r:id="rId19"/>
  </p:notesMasterIdLst>
  <p:sldIdLst>
    <p:sldId id="672" r:id="rId4"/>
    <p:sldId id="696" r:id="rId5"/>
    <p:sldId id="713" r:id="rId6"/>
    <p:sldId id="717" r:id="rId7"/>
    <p:sldId id="718" r:id="rId8"/>
    <p:sldId id="719" r:id="rId9"/>
    <p:sldId id="697" r:id="rId10"/>
    <p:sldId id="714" r:id="rId11"/>
    <p:sldId id="715" r:id="rId12"/>
    <p:sldId id="716" r:id="rId13"/>
    <p:sldId id="708" r:id="rId14"/>
    <p:sldId id="704" r:id="rId15"/>
    <p:sldId id="709" r:id="rId16"/>
    <p:sldId id="701" r:id="rId17"/>
    <p:sldId id="711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43CF2C3-3950-4E40-A02F-66DCCF188A6B}">
          <p14:sldIdLst>
            <p14:sldId id="672"/>
            <p14:sldId id="696"/>
            <p14:sldId id="713"/>
            <p14:sldId id="717"/>
            <p14:sldId id="718"/>
            <p14:sldId id="719"/>
            <p14:sldId id="697"/>
            <p14:sldId id="714"/>
            <p14:sldId id="715"/>
            <p14:sldId id="716"/>
            <p14:sldId id="708"/>
            <p14:sldId id="704"/>
            <p14:sldId id="709"/>
            <p14:sldId id="701"/>
            <p14:sldId id="711"/>
          </p14:sldIdLst>
        </p14:section>
        <p14:section name="附录-素材" id="{3050140B-5B37-47BE-8423-F6A0577ED44C}">
          <p14:sldIdLst/>
        </p14:section>
        <p14:section name="使用规范" id="{47918508-6F2A-4DC8-ACB3-0B9712E4E20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79874" autoAdjust="0"/>
  </p:normalViewPr>
  <p:slideViewPr>
    <p:cSldViewPr snapToGrid="0">
      <p:cViewPr varScale="1">
        <p:scale>
          <a:sx n="125" d="100"/>
          <a:sy n="125" d="100"/>
        </p:scale>
        <p:origin x="23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5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511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>
            <a:extLst>
              <a:ext uri="{FF2B5EF4-FFF2-40B4-BE49-F238E27FC236}">
                <a16:creationId xmlns:a16="http://schemas.microsoft.com/office/drawing/2014/main" id="{D5F2FF8C-FBEA-41BC-ADC8-FDE3EE4E0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CCD45BE-7C88-44E2-9130-06D78B8EC1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D05365-1BF4-4713-A76C-4EC23572C3D6}"/>
              </a:ext>
            </a:extLst>
          </p:cNvPr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842D6C9-68A1-442A-A76A-99D0802FFA31}"/>
                </a:ext>
              </a:extLst>
            </p:cNvPr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8EA7B55-B4F3-45CE-9637-C50F15FC2A40}"/>
                </a:ext>
              </a:extLst>
            </p:cNvPr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>
            <a:extLst>
              <a:ext uri="{FF2B5EF4-FFF2-40B4-BE49-F238E27FC236}">
                <a16:creationId xmlns:a16="http://schemas.microsoft.com/office/drawing/2014/main" id="{2025EF58-6E70-4740-B931-8916FAB1B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4A19CC-EEC7-4F0B-8C9B-6FF38FE57D83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A0043C8-5BE9-465F-B287-BE41D765D1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0EE99DC-08FE-44BF-BA3E-74CF605C7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>
            <a:extLst>
              <a:ext uri="{FF2B5EF4-FFF2-40B4-BE49-F238E27FC236}">
                <a16:creationId xmlns:a16="http://schemas.microsoft.com/office/drawing/2014/main" id="{14776B52-187C-4162-B5D7-D69B3A9513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88BA8AD3-B6D3-4025-81B6-B4747DB7E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C949B4-03CD-4689-B188-A6956850FF4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8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55CB86B-4389-4EA3-B787-620028D19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>
            <a:extLst>
              <a:ext uri="{FF2B5EF4-FFF2-40B4-BE49-F238E27FC236}">
                <a16:creationId xmlns:a16="http://schemas.microsoft.com/office/drawing/2014/main" id="{25C62E34-3A1B-4A42-8CF3-6BBD2C2045FC}"/>
              </a:ext>
            </a:extLst>
          </p:cNvPr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8D0B8E9-3EBD-4A67-9A46-555F6830B594}"/>
              </a:ext>
            </a:extLst>
          </p:cNvPr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222E3B1-00CF-42FA-90D3-A42AE019C0C8}"/>
              </a:ext>
            </a:extLst>
          </p:cNvPr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图片占位符 53">
            <a:extLst>
              <a:ext uri="{FF2B5EF4-FFF2-40B4-BE49-F238E27FC236}">
                <a16:creationId xmlns:a16="http://schemas.microsoft.com/office/drawing/2014/main" id="{8215E5A8-F3F2-4596-8DE7-EDFFE2A1DE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869982-9331-4E73-92AD-62394D990346}"/>
              </a:ext>
            </a:extLst>
          </p:cNvPr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3FBC9F-D68D-474D-992E-8F8A2572AF7E}"/>
              </a:ext>
            </a:extLst>
          </p:cNvPr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7CDA3E-5EB9-4B2E-8F86-B240D92D4DF2}"/>
              </a:ext>
            </a:extLst>
          </p:cNvPr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543B9424-3F3F-4F3C-BD6C-EE54F8A3D9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E0DF09F2-5DFF-434C-B8C8-0F1A77ED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>
            <a:extLst>
              <a:ext uri="{FF2B5EF4-FFF2-40B4-BE49-F238E27FC236}">
                <a16:creationId xmlns:a16="http://schemas.microsoft.com/office/drawing/2014/main" id="{CB91E862-60BA-48E9-86F6-CADD9A836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>
            <a:extLst>
              <a:ext uri="{FF2B5EF4-FFF2-40B4-BE49-F238E27FC236}">
                <a16:creationId xmlns:a16="http://schemas.microsoft.com/office/drawing/2014/main" id="{190F41DD-B691-4C9A-B502-2BF56803F1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A5722A68-FBFD-402C-9ED5-E5B15A3AC6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>
            <a:extLst>
              <a:ext uri="{FF2B5EF4-FFF2-40B4-BE49-F238E27FC236}">
                <a16:creationId xmlns:a16="http://schemas.microsoft.com/office/drawing/2014/main" id="{0114F5DC-E637-4088-9F28-CFD292117E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774AF59B-172B-4EDD-A80C-150E4002F4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>
            <a:extLst>
              <a:ext uri="{FF2B5EF4-FFF2-40B4-BE49-F238E27FC236}">
                <a16:creationId xmlns:a16="http://schemas.microsoft.com/office/drawing/2014/main" id="{2014F1B5-4040-4453-8DAA-C0916F3554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D3B1BF-0A7D-4A7B-A7BB-E9DCE4B82CEB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FC0CC-A476-489C-8781-CBDD0353B7F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EFFA012-84DF-410F-B2D0-3E6669E2C7C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E73C0D37-EDAC-4E6C-B948-E6725E0376AE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79D920AC-FF25-4E80-9F5E-FD7A3CDFEE8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C396806A-E7FB-440E-BB47-06F7EC8FC38F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AF0D8BD-5C5C-49C0-8D5F-70837455AAFB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9840A60D-30C5-4A1F-AECB-80519F0F5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4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37C931A3-F02B-4FEF-B6C9-6F2D44570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F51A262-EF82-4309-AD98-5095F6DA986F}"/>
              </a:ext>
            </a:extLst>
          </p:cNvPr>
          <p:cNvCxnSpPr>
            <a:cxnSpLocks/>
          </p:cNvCxnSpPr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9314F2A-CF68-49ED-B2FE-7EB0D909A425}"/>
              </a:ext>
            </a:extLst>
          </p:cNvPr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10F900-2807-4DCD-B5B5-82A5DD0F608E}"/>
              </a:ext>
            </a:extLst>
          </p:cNvPr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>
            <a:extLst>
              <a:ext uri="{FF2B5EF4-FFF2-40B4-BE49-F238E27FC236}">
                <a16:creationId xmlns:a16="http://schemas.microsoft.com/office/drawing/2014/main" id="{4D9A6F69-B4BF-497A-A215-06F3933D0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>
            <a:extLst>
              <a:ext uri="{FF2B5EF4-FFF2-40B4-BE49-F238E27FC236}">
                <a16:creationId xmlns:a16="http://schemas.microsoft.com/office/drawing/2014/main" id="{A4BFC51A-AB6F-4D9D-BDF3-1B823AA6C6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056C9-4B0E-421F-ADCF-E3C7E8E2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>
            <a:extLst>
              <a:ext uri="{FF2B5EF4-FFF2-40B4-BE49-F238E27FC236}">
                <a16:creationId xmlns:a16="http://schemas.microsoft.com/office/drawing/2014/main" id="{AAAC5588-F2FF-473C-9D87-293341897B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B26A110-C91B-497D-9B24-4D7C41B007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D7D35C3C-4CAC-4330-9805-A8DD184FF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C6B45C-941A-49AC-90B5-0D96B66518D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90F5A-D196-486B-8B44-1CBEEEB1734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D327-8DAB-4849-B23B-4503BB310E89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82477A65-0AA8-4438-AE9B-67C58081D3B2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E8493DE7-20AC-4E02-9138-ED6DFC7987F2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:a16="http://schemas.microsoft.com/office/drawing/2014/main" id="{9FDCD366-6E90-4CAE-9B4E-923FD06A821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7C9315-46B6-4C80-9DC5-D716FD2C690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834D1D11-22C8-4B8A-845A-DA19D169C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7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BDC6C58C-0B92-44BF-8A19-419B923FBF61}"/>
              </a:ext>
            </a:extLst>
          </p:cNvPr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5E64B7C-7CCC-42D1-8560-4E5DEFC5395B}"/>
              </a:ext>
            </a:extLst>
          </p:cNvPr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1025493-6207-41EE-AD4A-9D975CA114F7}"/>
              </a:ext>
            </a:extLst>
          </p:cNvPr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>
            <a:extLst>
              <a:ext uri="{FF2B5EF4-FFF2-40B4-BE49-F238E27FC236}">
                <a16:creationId xmlns:a16="http://schemas.microsoft.com/office/drawing/2014/main" id="{2277037F-2FF9-4C73-8DCD-610E3838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E03DA55B-A83C-4517-8B43-D4C7657AF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BEF2E614-A885-4C84-AAD2-B1ED9723F0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>
            <a:extLst>
              <a:ext uri="{FF2B5EF4-FFF2-40B4-BE49-F238E27FC236}">
                <a16:creationId xmlns:a16="http://schemas.microsoft.com/office/drawing/2014/main" id="{8C9A4F02-5C16-448E-B39C-4D2DD7AFC1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7AFD95D9-4259-43E1-A03C-132FA41A3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:a16="http://schemas.microsoft.com/office/drawing/2014/main" id="{59D80548-5474-40C1-82DE-200319D7B0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F2F5978A-06D9-4540-91E1-CA035F1D5E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B1F1701-006D-4D50-BCD6-1E3E503C77A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39A419CA-1946-4513-9CE4-3789D89EBB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9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C3B5A21-FE43-4535-9930-76B750A9821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FE6D952-D608-4DC8-A3BC-61DCFC5CEC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48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>
            <a:extLst>
              <a:ext uri="{FF2B5EF4-FFF2-40B4-BE49-F238E27FC236}">
                <a16:creationId xmlns:a16="http://schemas.microsoft.com/office/drawing/2014/main" id="{2F0B5F99-4C78-4437-8C2E-B75EAE36574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1FF65A25-49DF-4BB5-B3BC-D4930A37309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E3FD3AEC-43EE-4C80-956B-57F9D812C9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E182FFE1-10F9-4B1C-BE85-18E757959D9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E057135-E831-4A5F-958C-36A48602572D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DEFE0DEA-39C1-4731-B0B5-E78F50F66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7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54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EB9AD25-3DBA-4031-8D18-BA45806A2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AD4A44-059C-41F2-A222-A7091C0C91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E35E8B6-A4C4-4676-9850-0F8FEA9795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email">
              <a:alphaModFix amt="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D7D46CB-CEAD-4FE4-A998-6F37DF50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A58FA06B-AB25-4978-AAE5-CC0F97442BB5}"/>
              </a:ext>
            </a:extLst>
          </p:cNvPr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0B77471-67F6-4E03-ACDA-A3436D638651}"/>
              </a:ext>
            </a:extLst>
          </p:cNvPr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8EF30A-199F-48F7-8FE7-043A29ABF804}"/>
              </a:ext>
            </a:extLst>
          </p:cNvPr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A390CB7C-9EC5-4346-BC99-8004B57A72E8}"/>
              </a:ext>
            </a:extLst>
          </p:cNvPr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文本占位符 25">
            <a:extLst>
              <a:ext uri="{FF2B5EF4-FFF2-40B4-BE49-F238E27FC236}">
                <a16:creationId xmlns:a16="http://schemas.microsoft.com/office/drawing/2014/main" id="{E4ADA582-EA35-453A-8567-F7C56CF34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>
            <a:extLst>
              <a:ext uri="{FF2B5EF4-FFF2-40B4-BE49-F238E27FC236}">
                <a16:creationId xmlns:a16="http://schemas.microsoft.com/office/drawing/2014/main" id="{1DECE027-5C01-4F9B-917C-A6FAC8BBFF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E0B0618-8689-4072-9BED-AD47A084BD4D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88C0ED-B2E1-4EF9-8FBF-B45A781741D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8F73ACC-F285-4C9C-8261-8BD2D4881F5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>
            <a:extLst>
              <a:ext uri="{FF2B5EF4-FFF2-40B4-BE49-F238E27FC236}">
                <a16:creationId xmlns:a16="http://schemas.microsoft.com/office/drawing/2014/main" id="{56A0A071-0188-44B7-830C-0385C8C14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86337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502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82185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93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58A73B-5BAF-4EEF-A219-51F71EA1D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1534B6B-2F83-4DA7-9CCD-F8E99B47BDFA}"/>
              </a:ext>
            </a:extLst>
          </p:cNvPr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FFD070C9-8129-44BA-9D0A-3916344E75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9F7B9513-279D-4796-839A-051E30EB66C7}"/>
              </a:ext>
            </a:extLst>
          </p:cNvPr>
          <p:cNvPicPr>
            <a:picLocks/>
          </p:cNvPicPr>
          <p:nvPr userDrawn="1"/>
        </p:nvPicPr>
        <p:blipFill>
          <a:blip r:embed="rId4" cstate="email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CC4B42-A5B4-4C62-9BA1-9C5B6B141024}"/>
              </a:ext>
            </a:extLst>
          </p:cNvPr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B73FB1-874E-44FE-AEBF-1630589CC87B}"/>
              </a:ext>
            </a:extLst>
          </p:cNvPr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98426C-0E2A-4424-8DE9-2054F71E7CB5}"/>
              </a:ext>
            </a:extLst>
          </p:cNvPr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24" name="日期占位符 123">
            <a:extLst>
              <a:ext uri="{FF2B5EF4-FFF2-40B4-BE49-F238E27FC236}">
                <a16:creationId xmlns:a16="http://schemas.microsoft.com/office/drawing/2014/main" id="{3669AFD3-0609-48D5-8327-8B2807B0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4FDC91-BF65-4E9E-8CF8-09BA2E1D26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3092F40-AC7C-4D0E-A2E7-2213B189A8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77BE20-2E1D-457D-9604-2648969A5E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078750D-ECE5-46C3-9C66-1F3D60D58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0906B811-D5D7-49F4-8F79-D4E969A7A941}"/>
              </a:ext>
            </a:extLst>
          </p:cNvPr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688AB28-D263-4BF7-820B-C980E72A1BA3}"/>
                </a:ext>
              </a:extLst>
            </p:cNvPr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126993E-FDC8-4A23-BBA4-1B3C00F6E080}"/>
                </a:ext>
              </a:extLst>
            </p:cNvPr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4714711F-D7DC-402C-AE77-D75D20EA71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188C1E1D-AF85-4196-804C-D60BCF796C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D48D72-8F83-45FF-8227-21308C60CC7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4AEAD9-8027-4862-907B-67092AF9D3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2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73887D2-D484-4F33-9865-C7CA29490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9D86B799-8EB0-4A0D-A272-837EDA1F4D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3483FF7-1FFC-4CF8-87E8-12056578B19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3B43FF02-964B-4A30-8D3D-EB8206E3618C}"/>
              </a:ext>
            </a:extLst>
          </p:cNvPr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>
              <a:extLst>
                <a:ext uri="{FF2B5EF4-FFF2-40B4-BE49-F238E27FC236}">
                  <a16:creationId xmlns:a16="http://schemas.microsoft.com/office/drawing/2014/main" id="{F101D5D0-242F-4DC9-8019-B6A04C82B8E0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ṥlíḓê">
              <a:extLst>
                <a:ext uri="{FF2B5EF4-FFF2-40B4-BE49-F238E27FC236}">
                  <a16:creationId xmlns:a16="http://schemas.microsoft.com/office/drawing/2014/main" id="{752C90E1-3957-495B-8514-C8CDDBFCC376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ïśļiḑé">
              <a:extLst>
                <a:ext uri="{FF2B5EF4-FFF2-40B4-BE49-F238E27FC236}">
                  <a16:creationId xmlns:a16="http://schemas.microsoft.com/office/drawing/2014/main" id="{7E0C1DA2-3394-4C71-B717-8CC8B208EDFB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144BD4-EAC2-4C1B-93C3-DA04B114C7D2}"/>
              </a:ext>
            </a:extLst>
          </p:cNvPr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9D86D35E-58E0-4782-A8C5-FBBB85779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>
            <a:extLst>
              <a:ext uri="{FF2B5EF4-FFF2-40B4-BE49-F238E27FC236}">
                <a16:creationId xmlns:a16="http://schemas.microsoft.com/office/drawing/2014/main" id="{493EE918-2C0A-4D86-A226-4DC2266DAD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E2FE97-1BF9-4672-980E-7517E6DBD6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39A5C-985A-45E7-9A75-49C65D2FFF99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199AB45-1DDE-4716-9E03-24B1F03DEE1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CD219B-14F1-4CD9-BB95-42E3D9B18AFB}"/>
              </a:ext>
            </a:extLst>
          </p:cNvPr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18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CBAED47-95FC-4199-A58F-00BF5C6A5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30BCF6-912A-47DC-915C-0354456A9E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>
            <a:extLst>
              <a:ext uri="{FF2B5EF4-FFF2-40B4-BE49-F238E27FC236}">
                <a16:creationId xmlns:a16="http://schemas.microsoft.com/office/drawing/2014/main" id="{E7D71F7E-B9AF-4110-AF3B-4D694C6716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>
            <a:extLst>
              <a:ext uri="{FF2B5EF4-FFF2-40B4-BE49-F238E27FC236}">
                <a16:creationId xmlns:a16="http://schemas.microsoft.com/office/drawing/2014/main" id="{6FEED79F-374C-4A77-8261-48BAD85A0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2A0E9EC8-9D5F-4797-8D9A-A8CFA68627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0EAB99-DD38-4A5E-BF88-4E4469666EA8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8C488BD2-2299-444E-9A05-8C2D8174C296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231B4DC7-3517-4E59-93C9-978DE12AAF08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F36FF99B-93D6-4B51-80D6-6D3B4D769696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06C7F9-3A33-4CF1-9F71-4D3FDDAD323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981FF8-7951-417F-8A6F-5F5B496EF74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892799B-CF7A-482D-973D-3DB7740008A1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2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CFB53E2C-E3EF-4231-9328-7B62BDB58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8666C7-37A3-44A6-AE95-1D8344BEF4B9}"/>
              </a:ext>
            </a:extLst>
          </p:cNvPr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A31C6CBA-8BF4-4B10-A569-D3FFC347C58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44727F53-D857-4AB4-AEB0-C5A4394BA3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258317-0A72-4D20-B2A0-911B35640DF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35C01D20-B8BB-48DF-8369-E9F6074BAC88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5E2E0EF1-3581-427D-90D6-49910981CA0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BE1E796D-A320-4D5F-961B-622A70B44A6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1537F5BF-9B2C-4279-903E-1ACEC1C9841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4C2D85EE-1E90-403E-BAA7-0EA569199AD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B68BC5C5-6105-4907-96A6-3B5D2A07C8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E55F85DC-E549-4396-B739-2FE6F1B3BF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A20E9AFA-61A9-4915-B4B3-C398D1CA011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3B5DD4B-6129-4B70-964D-44B0A3774E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D6858A2E-8CBD-4BE6-9769-DC9BFF7CCB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824DB6B3-268D-4505-9358-0B78893149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2384641E-F4A9-4899-8A08-17B8C66655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34CE5C6C-6BD9-47C2-99F5-EAD73E8AF8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368563DA-DD27-40C3-830F-CA0751024A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>
            <a:extLst>
              <a:ext uri="{FF2B5EF4-FFF2-40B4-BE49-F238E27FC236}">
                <a16:creationId xmlns:a16="http://schemas.microsoft.com/office/drawing/2014/main" id="{27F78985-39BA-418A-89A3-ADD3256A59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9FC8EBD-9562-44F2-8558-69B1CA7A59BC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D3C47F5B-5C96-4BE9-8A3D-3F78EF8134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9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7A7517C2-56F8-4667-AC62-FFF8911DC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>
            <a:extLst>
              <a:ext uri="{FF2B5EF4-FFF2-40B4-BE49-F238E27FC236}">
                <a16:creationId xmlns:a16="http://schemas.microsoft.com/office/drawing/2014/main" id="{D766E2F8-5F6B-4043-972D-0E131A25E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2A7F13C3-EC2D-4A1F-BA9F-3B16AFB782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B969EB-1727-44AC-ABC5-197E005F822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B2082944-599D-47E1-A59C-56E5FBDC0C1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07E5EC20-982D-49DF-AD55-D5A9BE009BC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6F0560D1-B94F-4797-AFE1-D7E059CDF1C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75449FB2-9F61-4977-9F2A-00A5D07B104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2EA62829-40DF-446F-9F98-D536EE1B469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E04A89-0472-4730-A569-7043DF3BC60A}"/>
              </a:ext>
            </a:extLst>
          </p:cNvPr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>
            <a:extLst>
              <a:ext uri="{FF2B5EF4-FFF2-40B4-BE49-F238E27FC236}">
                <a16:creationId xmlns:a16="http://schemas.microsoft.com/office/drawing/2014/main" id="{5CC52E23-F175-484D-9967-4E64D9A079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>
            <a:extLst>
              <a:ext uri="{FF2B5EF4-FFF2-40B4-BE49-F238E27FC236}">
                <a16:creationId xmlns:a16="http://schemas.microsoft.com/office/drawing/2014/main" id="{C1981AF6-4C1F-4159-B5B1-E2C5407D28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4D6766A1-CCB2-4CF5-BD8B-214D9F8F3A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B7366F65-C9A0-4973-BF65-7A29016C76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13A2C65-569F-4509-9826-C3B71EE5582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>
            <a:extLst>
              <a:ext uri="{FF2B5EF4-FFF2-40B4-BE49-F238E27FC236}">
                <a16:creationId xmlns:a16="http://schemas.microsoft.com/office/drawing/2014/main" id="{77AFDB78-049B-43D4-B49F-210BB45CB7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>
            <a:extLst>
              <a:ext uri="{FF2B5EF4-FFF2-40B4-BE49-F238E27FC236}">
                <a16:creationId xmlns:a16="http://schemas.microsoft.com/office/drawing/2014/main" id="{02A17F43-28A4-4DFE-8D55-1C9094B9EA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>
            <a:extLst>
              <a:ext uri="{FF2B5EF4-FFF2-40B4-BE49-F238E27FC236}">
                <a16:creationId xmlns:a16="http://schemas.microsoft.com/office/drawing/2014/main" id="{AB4F6521-0362-4111-AD00-AC041C3E8D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90F980E2-9CC1-4F63-B5FB-2DC7A3F7B20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EEE41F9-6461-40E4-A241-DEC990D115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id="{217D1CC3-4F7E-4023-87E4-69DB1F72307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id="{BF9FD638-1374-45DF-90E5-698E7EE4D35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>
            <a:extLst>
              <a:ext uri="{FF2B5EF4-FFF2-40B4-BE49-F238E27FC236}">
                <a16:creationId xmlns:a16="http://schemas.microsoft.com/office/drawing/2014/main" id="{940F47D2-EE94-45C2-9CB7-31F7555A13E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E502B5-343B-40F2-8574-5FAAB8B95835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D0EF6DEB-3CA2-4D6D-86BB-38F5AE94EB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076318C-392F-459E-A0D8-7C22FBFA7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C088D240-6188-440E-800A-8FA2B956C9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>
            <a:extLst>
              <a:ext uri="{FF2B5EF4-FFF2-40B4-BE49-F238E27FC236}">
                <a16:creationId xmlns:a16="http://schemas.microsoft.com/office/drawing/2014/main" id="{A25E6230-C1D4-41CE-A573-4A56DC0B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51D1B8-B563-42C1-BE17-9475D47332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FA96A-C4E4-4FDB-B5D9-9A34B08DFD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BF70FB-BDE2-4229-BC75-19206E89638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96FDD5C4-3F80-445A-80EA-0724C77729D3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60AB27A8-74EE-4561-9512-1713F6BC137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ïśļiḑé">
              <a:extLst>
                <a:ext uri="{FF2B5EF4-FFF2-40B4-BE49-F238E27FC236}">
                  <a16:creationId xmlns:a16="http://schemas.microsoft.com/office/drawing/2014/main" id="{64882CBD-FAE6-4FAD-ACB6-19CD99E03CA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55239F8-3FAA-440C-9B42-9B892B18091A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5CF6723-F842-49EC-9EDA-CB65B123AE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6E87B7-88F3-4BC8-A9AA-351B70D97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0CAFD6-6859-48A0-B647-EC04766BC145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DD380385-267C-4C68-8797-27D95B0C476A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CA06D33-C027-41A7-9B36-AEDAEBA953FA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ïśļiḑé">
              <a:extLst>
                <a:ext uri="{FF2B5EF4-FFF2-40B4-BE49-F238E27FC236}">
                  <a16:creationId xmlns:a16="http://schemas.microsoft.com/office/drawing/2014/main" id="{92E4DD16-C3C0-4839-9EE8-212DF69DE59D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779C6-F861-4EC3-857A-4EC6C1D14EA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801102-8F75-4625-B282-22466E2047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D57B316-286D-42FB-9896-95A4C84649D0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008214A-C5DB-4FD0-AFA0-0604943148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6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E87854-CB52-4EC4-A7F4-590A1E8A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58C31E-3FF3-4BF5-82FE-2E51BEE9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7A3B16C1-0661-4D1B-BA43-BF285661D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D1E225E5-0498-4448-9ACA-DEC85521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1E20A-B228-456E-92D5-B3444C0F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8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57" r:id="rId4"/>
    <p:sldLayoutId id="2147483670" r:id="rId5"/>
    <p:sldLayoutId id="2147483666" r:id="rId6"/>
    <p:sldLayoutId id="2147483667" r:id="rId7"/>
    <p:sldLayoutId id="2147483650" r:id="rId8"/>
    <p:sldLayoutId id="2147483656" r:id="rId9"/>
    <p:sldLayoutId id="2147483659" r:id="rId10"/>
    <p:sldLayoutId id="2147483661" r:id="rId11"/>
    <p:sldLayoutId id="2147483660" r:id="rId12"/>
    <p:sldLayoutId id="2147483668" r:id="rId13"/>
    <p:sldLayoutId id="2147483669" r:id="rId14"/>
    <p:sldLayoutId id="2147483655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536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10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58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280D5B-7617-4A16-A824-4CED80D3B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近期工作汇报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D774F7-6CC3-4E60-BA83-663DA481BDA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495C46-3122-421B-BD62-A5967839D277}"/>
              </a:ext>
            </a:extLst>
          </p:cNvPr>
          <p:cNvSpPr/>
          <p:nvPr/>
        </p:nvSpPr>
        <p:spPr>
          <a:xfrm>
            <a:off x="652958" y="4379642"/>
            <a:ext cx="2506802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汇报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人：</a:t>
            </a: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邱瑞宸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1150C4D-B9D9-453C-8026-A24298F5C6D6}"/>
              </a:ext>
            </a:extLst>
          </p:cNvPr>
          <p:cNvSpPr/>
          <p:nvPr/>
        </p:nvSpPr>
        <p:spPr>
          <a:xfrm>
            <a:off x="3319835" y="4379642"/>
            <a:ext cx="2280347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指导老师：</a:t>
            </a: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魏海坤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CF4D25-AE73-4725-9D1A-AA34C160088E}"/>
              </a:ext>
            </a:extLst>
          </p:cNvPr>
          <p:cNvSpPr/>
          <p:nvPr/>
        </p:nvSpPr>
        <p:spPr>
          <a:xfrm>
            <a:off x="667504" y="4899847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答辩日期：</a:t>
            </a:r>
            <a:r>
              <a:rPr lang="en-US" altLang="zh-CN" sz="2000" dirty="0">
                <a:solidFill>
                  <a:schemeClr val="accent1"/>
                </a:solidFill>
                <a:latin typeface="Arial"/>
                <a:cs typeface="+mn-ea"/>
              </a:rPr>
              <a:t>2023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/1/2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9969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十四所项目</a:t>
            </a:r>
            <a:endParaRPr lang="en-US" altLang="zh-CN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E70A389-40FE-4811-BDF5-543B01EED08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13653" y="1013745"/>
            <a:ext cx="3850955" cy="400110"/>
          </a:xfrm>
        </p:spPr>
        <p:txBody>
          <a:bodyPr/>
          <a:lstStyle/>
          <a:p>
            <a:pPr algn="l"/>
            <a:r>
              <a:rPr lang="zh-CN" altLang="en-US" dirty="0"/>
              <a:t>工程经验总结</a:t>
            </a:r>
            <a:endParaRPr lang="en-US" altLang="zh-CN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2" name="Group 48">
            <a:extLst>
              <a:ext uri="{FF2B5EF4-FFF2-40B4-BE49-F238E27FC236}">
                <a16:creationId xmlns:a16="http://schemas.microsoft.com/office/drawing/2014/main" id="{E0641B04-CF28-47FC-B4FF-108CC841ABB9}"/>
              </a:ext>
            </a:extLst>
          </p:cNvPr>
          <p:cNvGrpSpPr/>
          <p:nvPr/>
        </p:nvGrpSpPr>
        <p:grpSpPr>
          <a:xfrm>
            <a:off x="522914" y="1008815"/>
            <a:ext cx="409972" cy="409972"/>
            <a:chOff x="669869" y="597304"/>
            <a:chExt cx="409972" cy="409972"/>
          </a:xfrm>
        </p:grpSpPr>
        <p:sp>
          <p:nvSpPr>
            <p:cNvPr id="23" name="íṥļîḓê">
              <a:extLst>
                <a:ext uri="{FF2B5EF4-FFF2-40B4-BE49-F238E27FC236}">
                  <a16:creationId xmlns:a16="http://schemas.microsoft.com/office/drawing/2014/main" id="{7B2345AD-A803-46D2-B05E-29E438699FAF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íṥlíḓê">
              <a:extLst>
                <a:ext uri="{FF2B5EF4-FFF2-40B4-BE49-F238E27FC236}">
                  <a16:creationId xmlns:a16="http://schemas.microsoft.com/office/drawing/2014/main" id="{A3E53F59-5D83-4FC9-AB64-56F68D627586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ïśļiḑé">
              <a:extLst>
                <a:ext uri="{FF2B5EF4-FFF2-40B4-BE49-F238E27FC236}">
                  <a16:creationId xmlns:a16="http://schemas.microsoft.com/office/drawing/2014/main" id="{934473A0-D6D9-429D-BA9F-20BF35DEE440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8468FDC-8193-EE86-99FE-D5F8658DE2C7}"/>
              </a:ext>
            </a:extLst>
          </p:cNvPr>
          <p:cNvSpPr txBox="1"/>
          <p:nvPr/>
        </p:nvSpPr>
        <p:spPr>
          <a:xfrm>
            <a:off x="874957" y="1413855"/>
            <a:ext cx="6558762" cy="4197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硬件方面：信号模块相关的信号引脚需要接地良好无干扰，否则波形会紊乱。电源模块更常用电缆线而不是插拔</a:t>
            </a:r>
            <a:r>
              <a:rPr lang="en-US" altLang="zh-CN" dirty="0"/>
              <a:t>PCB</a:t>
            </a:r>
            <a:r>
              <a:rPr lang="zh-CN" altLang="en-US" dirty="0"/>
              <a:t>或接口连接，是因为大功率电流在电缆上的损耗较少。尽管如此，对于大电流模块，加上负载之后电压降仍然是巨大的。能简单计算相关电压经过整流桥之后的有效值，加深了一些电路知识的印象，熟悉了多种芯片的功能和原理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软件方面：编程规范，增加可读性，便于维护。更加熟练的使用数据库而不是形参来传递和存储数据。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交接工作：在书写流程前多确认需求，自己的想法写的东西可能并不是他们需要的。代码版本控制要注意。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37C757-9B04-9DBD-C5C4-A35058AFB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684" y="1008815"/>
            <a:ext cx="3811732" cy="508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22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A353A6-06A3-E70D-F2F8-27259163D9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大致框架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5125C2-AE85-5E83-16D1-4214950615BC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F7D729-8EC7-BF93-05E5-CA29D82EB3D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1E7C7D7-BC20-FD55-CC2A-C830D9C23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13" y="867491"/>
            <a:ext cx="9604018" cy="5733336"/>
          </a:xfrm>
          <a:prstGeom prst="rect">
            <a:avLst/>
          </a:prstGeom>
        </p:spPr>
      </p:pic>
      <p:sp>
        <p:nvSpPr>
          <p:cNvPr id="17" name="对话气泡: 矩形 16">
            <a:extLst>
              <a:ext uri="{FF2B5EF4-FFF2-40B4-BE49-F238E27FC236}">
                <a16:creationId xmlns:a16="http://schemas.microsoft.com/office/drawing/2014/main" id="{76E5B719-A351-05E8-D768-75D4C3BCF680}"/>
              </a:ext>
            </a:extLst>
          </p:cNvPr>
          <p:cNvSpPr/>
          <p:nvPr/>
        </p:nvSpPr>
        <p:spPr>
          <a:xfrm>
            <a:off x="3918408" y="380860"/>
            <a:ext cx="2177592" cy="855314"/>
          </a:xfrm>
          <a:prstGeom prst="wedgeRectCallout">
            <a:avLst>
              <a:gd name="adj1" fmla="val 35011"/>
              <a:gd name="adj2" fmla="val 73283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打算采用多种目标检测算法自己尝试效果。可以调研一下最新的目标检测算法并进行实验尝试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3478875-BBB7-4368-8839-1AE905EF6A9B}"/>
              </a:ext>
            </a:extLst>
          </p:cNvPr>
          <p:cNvCxnSpPr/>
          <p:nvPr/>
        </p:nvCxnSpPr>
        <p:spPr>
          <a:xfrm flipH="1">
            <a:off x="6391373" y="5316718"/>
            <a:ext cx="1564850" cy="1160422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DE23701-1BCC-6DD6-AF30-19A03CAE579C}"/>
              </a:ext>
            </a:extLst>
          </p:cNvPr>
          <p:cNvCxnSpPr>
            <a:cxnSpLocks/>
          </p:cNvCxnSpPr>
          <p:nvPr/>
        </p:nvCxnSpPr>
        <p:spPr>
          <a:xfrm>
            <a:off x="6802225" y="5264901"/>
            <a:ext cx="743145" cy="1312822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对话气泡: 矩形 21">
            <a:extLst>
              <a:ext uri="{FF2B5EF4-FFF2-40B4-BE49-F238E27FC236}">
                <a16:creationId xmlns:a16="http://schemas.microsoft.com/office/drawing/2014/main" id="{0EF3F65A-208D-B19B-7B06-7FA53E16BB72}"/>
              </a:ext>
            </a:extLst>
          </p:cNvPr>
          <p:cNvSpPr/>
          <p:nvPr/>
        </p:nvSpPr>
        <p:spPr>
          <a:xfrm>
            <a:off x="8218602" y="4103180"/>
            <a:ext cx="1340177" cy="247932"/>
          </a:xfrm>
          <a:prstGeom prst="wedgeRectCallout">
            <a:avLst>
              <a:gd name="adj1" fmla="val -62012"/>
              <a:gd name="adj2" fmla="val 196551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对交点进行分类</a:t>
            </a:r>
          </a:p>
        </p:txBody>
      </p:sp>
      <p:sp>
        <p:nvSpPr>
          <p:cNvPr id="23" name="对话气泡: 矩形 22">
            <a:extLst>
              <a:ext uri="{FF2B5EF4-FFF2-40B4-BE49-F238E27FC236}">
                <a16:creationId xmlns:a16="http://schemas.microsoft.com/office/drawing/2014/main" id="{09909B1C-5886-6874-5476-7749B0602F83}"/>
              </a:ext>
            </a:extLst>
          </p:cNvPr>
          <p:cNvSpPr/>
          <p:nvPr/>
        </p:nvSpPr>
        <p:spPr>
          <a:xfrm>
            <a:off x="8493551" y="4745774"/>
            <a:ext cx="1470581" cy="570944"/>
          </a:xfrm>
          <a:prstGeom prst="wedgeRectCallout">
            <a:avLst>
              <a:gd name="adj1" fmla="val -38294"/>
              <a:gd name="adj2" fmla="val 89230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根据交点类型完成连接关系的判断</a:t>
            </a:r>
          </a:p>
        </p:txBody>
      </p:sp>
    </p:spTree>
    <p:extLst>
      <p:ext uri="{BB962C8B-B14F-4D97-AF65-F5344CB8AC3E}">
        <p14:creationId xmlns:p14="http://schemas.microsoft.com/office/powerpoint/2010/main" val="2859397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15608B-7718-2B62-2789-B2C8759A57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文献阅读</a:t>
            </a:r>
            <a:r>
              <a:rPr lang="en-US" altLang="zh-CN" dirty="0"/>
              <a:t>---</a:t>
            </a:r>
            <a:r>
              <a:rPr lang="zh-CN" altLang="en-US" dirty="0"/>
              <a:t>元器件定位分割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1C3069-6DE5-171A-72BF-B09B5C1A2B6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C0464AD-B12C-E502-FB37-47460A0AFEDE}"/>
              </a:ext>
            </a:extLst>
          </p:cNvPr>
          <p:cNvSpPr/>
          <p:nvPr/>
        </p:nvSpPr>
        <p:spPr>
          <a:xfrm>
            <a:off x="9290425" y="1796039"/>
            <a:ext cx="2741555" cy="39661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zh-CN" altLang="en-US" sz="1600" dirty="0"/>
              <a:t>标题：</a:t>
            </a:r>
            <a:r>
              <a:rPr lang="en-US" altLang="zh-CN" sz="1600" dirty="0"/>
              <a:t>Circuit Component Detection in Offline  </a:t>
            </a:r>
            <a:r>
              <a:rPr lang="en-US" altLang="zh-CN" sz="1600" dirty="0" err="1"/>
              <a:t>Handdrawn</a:t>
            </a:r>
            <a:r>
              <a:rPr lang="en-US" altLang="zh-CN" sz="1600" dirty="0"/>
              <a:t> Electrical/Electronic Circuit Diagram</a:t>
            </a:r>
          </a:p>
          <a:p>
            <a:r>
              <a:rPr lang="zh-CN" altLang="en-US" sz="1600" dirty="0"/>
              <a:t>时间：</a:t>
            </a:r>
            <a:r>
              <a:rPr lang="en-US" altLang="zh-CN" sz="1600" dirty="0"/>
              <a:t>2020</a:t>
            </a:r>
            <a:r>
              <a:rPr lang="zh-CN" altLang="en-US" sz="1600" dirty="0"/>
              <a:t>年</a:t>
            </a:r>
            <a:r>
              <a:rPr lang="en-US" altLang="zh-CN" sz="1600" dirty="0"/>
              <a:t>2</a:t>
            </a:r>
            <a:r>
              <a:rPr lang="zh-CN" altLang="en-US" sz="1600" dirty="0"/>
              <a:t>月</a:t>
            </a:r>
            <a:endParaRPr lang="en-US" altLang="zh-CN" sz="1600" dirty="0"/>
          </a:p>
          <a:p>
            <a:r>
              <a:rPr lang="zh-CN" altLang="en-US" sz="1600" dirty="0"/>
              <a:t>会议：</a:t>
            </a:r>
            <a:r>
              <a:rPr lang="it-IT" altLang="zh-CN" sz="1600" dirty="0"/>
              <a:t>2020 IEEE Calcutta Conference (CALCON)</a:t>
            </a:r>
            <a:endParaRPr lang="en-US" altLang="zh-CN" sz="1600" dirty="0"/>
          </a:p>
          <a:p>
            <a:r>
              <a:rPr lang="en-US" altLang="zh-CN" sz="1600" dirty="0"/>
              <a:t>DOI</a:t>
            </a:r>
            <a:r>
              <a:rPr lang="zh-CN" altLang="en-US" sz="1600" dirty="0"/>
              <a:t>：</a:t>
            </a:r>
            <a:r>
              <a:rPr lang="en-US" altLang="zh-CN" sz="1600" dirty="0"/>
              <a:t>10.1109/CALCON49167.2020.9106527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572951D-E597-2B8F-9620-9E67148A564B}"/>
              </a:ext>
            </a:extLst>
          </p:cNvPr>
          <p:cNvSpPr/>
          <p:nvPr/>
        </p:nvSpPr>
        <p:spPr>
          <a:xfrm>
            <a:off x="9876831" y="1272529"/>
            <a:ext cx="1568741" cy="40997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相关文献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B4CDAD-6553-B91F-1E45-67BB1A207CFC}"/>
              </a:ext>
            </a:extLst>
          </p:cNvPr>
          <p:cNvSpPr txBox="1"/>
          <p:nvPr/>
        </p:nvSpPr>
        <p:spPr>
          <a:xfrm>
            <a:off x="660400" y="1226809"/>
            <a:ext cx="4023360" cy="3782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介绍了一种形态学实现电路图元器件定位的方法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使用连通域分析的方法去除噪声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使用了</a:t>
            </a:r>
            <a:r>
              <a:rPr lang="en-US" altLang="zh-CN" dirty="0"/>
              <a:t>Blob</a:t>
            </a:r>
            <a:r>
              <a:rPr lang="zh-CN" altLang="en-US" dirty="0"/>
              <a:t>分析法处理电路图，使的元器件的形态更加鲜明。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使用平滑算法</a:t>
            </a:r>
            <a:r>
              <a:rPr lang="en-US" altLang="zh-CN" dirty="0"/>
              <a:t>RLSA</a:t>
            </a:r>
            <a:r>
              <a:rPr lang="zh-CN" altLang="en-US" dirty="0"/>
              <a:t>去除导线，留下</a:t>
            </a:r>
            <a:r>
              <a:rPr lang="en-US" altLang="zh-CN" dirty="0"/>
              <a:t>Blob</a:t>
            </a:r>
            <a:r>
              <a:rPr lang="zh-CN" altLang="en-US" dirty="0"/>
              <a:t>块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使用连通域分析，得到这些</a:t>
            </a:r>
            <a:r>
              <a:rPr lang="en-US" altLang="zh-CN" dirty="0"/>
              <a:t>Blob</a:t>
            </a:r>
            <a:r>
              <a:rPr lang="zh-CN" altLang="en-US" dirty="0"/>
              <a:t>块的位置。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2960A34-9BEF-ACEA-0DA9-4FB7CBF1A53C}"/>
              </a:ext>
            </a:extLst>
          </p:cNvPr>
          <p:cNvGrpSpPr/>
          <p:nvPr/>
        </p:nvGrpSpPr>
        <p:grpSpPr>
          <a:xfrm>
            <a:off x="5070775" y="1287780"/>
            <a:ext cx="4157046" cy="2141220"/>
            <a:chOff x="4078529" y="2797959"/>
            <a:chExt cx="4713164" cy="256652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8681106-8CA1-1D4D-2A3C-D47CABE94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8529" y="2797959"/>
              <a:ext cx="4707331" cy="143114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D1ABC3A-2415-DF14-F66A-234F95A8D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8529" y="4165022"/>
              <a:ext cx="4713164" cy="1199458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1F69A502-A497-8AF2-65FC-230F482DF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227" y="3412331"/>
            <a:ext cx="2061545" cy="300345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384F59A-240D-DAE5-FBA2-83E859252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6772" y="5107763"/>
            <a:ext cx="2720340" cy="128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07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A353A6-06A3-E70D-F2F8-27259163D9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近期工作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5125C2-AE85-5E83-16D1-4214950615BC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F7D729-8EC7-BF93-05E5-CA29D82EB3D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725392-8057-C91C-BD0B-BD18818368B8}"/>
              </a:ext>
            </a:extLst>
          </p:cNvPr>
          <p:cNvSpPr txBox="1"/>
          <p:nvPr/>
        </p:nvSpPr>
        <p:spPr>
          <a:xfrm>
            <a:off x="899160" y="1531620"/>
            <a:ext cx="4465320" cy="212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模板匹配相关的实验，尝试多目标、多尺度和旋转不变性的模板匹配算法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电路图中文字识别算法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标记深度学习所用到的数据集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电路元器件识别相关文献阅读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8A2E652-8731-ACD3-ECA2-1960CEDD59CE}"/>
              </a:ext>
            </a:extLst>
          </p:cNvPr>
          <p:cNvGrpSpPr/>
          <p:nvPr/>
        </p:nvGrpSpPr>
        <p:grpSpPr>
          <a:xfrm>
            <a:off x="5888181" y="1166812"/>
            <a:ext cx="5185583" cy="2809443"/>
            <a:chOff x="4349115" y="1166812"/>
            <a:chExt cx="6724650" cy="345757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0D70D2D-5119-1CB4-D3CB-91DC7E43B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9115" y="1166812"/>
              <a:ext cx="6724650" cy="3457575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568DDF2-8C68-40E3-66B4-41AA1517BF7F}"/>
                </a:ext>
              </a:extLst>
            </p:cNvPr>
            <p:cNvSpPr/>
            <p:nvPr/>
          </p:nvSpPr>
          <p:spPr>
            <a:xfrm>
              <a:off x="8883015" y="3329941"/>
              <a:ext cx="154306" cy="99059"/>
            </a:xfrm>
            <a:prstGeom prst="rect">
              <a:avLst/>
            </a:prstGeom>
            <a:noFill/>
            <a:ln w="952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9986C40-CEFE-9210-18F2-8D4C53A3736B}"/>
                </a:ext>
              </a:extLst>
            </p:cNvPr>
            <p:cNvSpPr/>
            <p:nvPr/>
          </p:nvSpPr>
          <p:spPr>
            <a:xfrm>
              <a:off x="9850755" y="3329941"/>
              <a:ext cx="154306" cy="99059"/>
            </a:xfrm>
            <a:prstGeom prst="rect">
              <a:avLst/>
            </a:prstGeom>
            <a:noFill/>
            <a:ln w="952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CEE764CF-2C69-FE9E-0B49-8AE137B1A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394" y="4081080"/>
            <a:ext cx="81819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53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D91940-AC9A-4CE6-B6C4-34959FD1A5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阅读文献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2A6BFC-205E-4348-ADAD-9865578E125D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519516B0-E22D-293A-2667-3DC85370E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678850"/>
              </p:ext>
            </p:extLst>
          </p:nvPr>
        </p:nvGraphicFramePr>
        <p:xfrm>
          <a:off x="484697" y="889102"/>
          <a:ext cx="11222605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2397">
                  <a:extLst>
                    <a:ext uri="{9D8B030D-6E8A-4147-A177-3AD203B41FA5}">
                      <a16:colId xmlns:a16="http://schemas.microsoft.com/office/drawing/2014/main" val="1576515323"/>
                    </a:ext>
                  </a:extLst>
                </a:gridCol>
                <a:gridCol w="1174459">
                  <a:extLst>
                    <a:ext uri="{9D8B030D-6E8A-4147-A177-3AD203B41FA5}">
                      <a16:colId xmlns:a16="http://schemas.microsoft.com/office/drawing/2014/main" val="2688882078"/>
                    </a:ext>
                  </a:extLst>
                </a:gridCol>
                <a:gridCol w="1895912">
                  <a:extLst>
                    <a:ext uri="{9D8B030D-6E8A-4147-A177-3AD203B41FA5}">
                      <a16:colId xmlns:a16="http://schemas.microsoft.com/office/drawing/2014/main" val="2941093540"/>
                    </a:ext>
                  </a:extLst>
                </a:gridCol>
                <a:gridCol w="4999837">
                  <a:extLst>
                    <a:ext uri="{9D8B030D-6E8A-4147-A177-3AD203B41FA5}">
                      <a16:colId xmlns:a16="http://schemas.microsoft.com/office/drawing/2014/main" val="2163248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文献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发表日期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期刊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3849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基于深度神经网络的电气元件符号识别算法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2022-2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电力系统及其自动化学报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（中文核心）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以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yolov3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目标检测算法，针对电路元器件识别场景作了如下改进：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）对训练数据标签进行聚类来优化训练过程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）构建了新的特征融合网络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）基于数据冗余的图片预处理算法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）改进 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NMS 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筛选算法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2210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two-stage CNN-based hand-drawn electrical and electronic circuit component recognition system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2021-10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Neural Computing and Applications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SCI2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区）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设计了一个两步法</a:t>
                      </a: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cnn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网络，用来识别手绘的电路元器件符号。将各种元器件分为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个大类，第一步</a:t>
                      </a: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cnn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先识别大类，第二个</a:t>
                      </a: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cnn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再精确到具体元器件。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1996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Segmentation and Recognition of Electronic Components in Hand-Drawn Circuit Diagrams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2018-4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ICST Transactions on Scalable Information Systems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形态学分割元器件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基于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HOG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SVM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分类元器件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773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Hand-Drawn Electrical Circuit Recognition using Object Detection and Node Recognition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2022-5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SN Computer Science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深度学习算法对比：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yolov3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yolov5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SSD300.</a:t>
                      </a: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通过节点检测来识别网络的拓扑连接关系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86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Recognition of symbols and topology in the image of a DC circuit diagram based on contours and skeletons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2021-9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 44th International Convention on Information, Communication and Electronic Technology (MIPRO)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IEEE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开发了一个安卓软件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基于图元结构的形态学图像识别方法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4061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Identification of Annotations for Circuit Symbols in Electrical Diagrams of Document Images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2014-1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2014 Fifth International Conference on Signal and Image Processing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针对于电路原理图上的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OCR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技术（可以在预处理阶段去除文字和定位文字）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891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5277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1BD0DE-90A8-CA19-3554-28E9429BF3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后续工作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C7E78F-8F07-B6DA-CB08-63AE626D738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95CC061-42A5-1B95-5950-10720B2C3D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953256" y="2788920"/>
            <a:ext cx="3982720" cy="1107996"/>
          </a:xfrm>
        </p:spPr>
        <p:txBody>
          <a:bodyPr/>
          <a:lstStyle/>
          <a:p>
            <a:r>
              <a:rPr lang="zh-CN" altLang="en-US" sz="6600" dirty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1902087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>
            <a:extLst>
              <a:ext uri="{FF2B5EF4-FFF2-40B4-BE49-F238E27FC236}">
                <a16:creationId xmlns:a16="http://schemas.microsoft.com/office/drawing/2014/main" id="{39A700E1-F314-4BF6-AC7F-2DA145A2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9D947B5-6A62-4899-BF51-8BB8BFE7141F}"/>
              </a:ext>
            </a:extLst>
          </p:cNvPr>
          <p:cNvSpPr txBox="1"/>
          <p:nvPr/>
        </p:nvSpPr>
        <p:spPr>
          <a:xfrm>
            <a:off x="7565045" y="812926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445437"/>
                </a:solidFill>
                <a:latin typeface="Microsoft YaHei"/>
                <a:ea typeface="Microsoft YaHei"/>
                <a:cs typeface="+mn-ea"/>
              </a:rPr>
              <a:t>研究方向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D114120-8F70-4887-B86F-0391C5982EFA}"/>
              </a:ext>
            </a:extLst>
          </p:cNvPr>
          <p:cNvGrpSpPr/>
          <p:nvPr/>
        </p:nvGrpSpPr>
        <p:grpSpPr>
          <a:xfrm>
            <a:off x="6361919" y="2079250"/>
            <a:ext cx="495959" cy="495959"/>
            <a:chOff x="7112947" y="2706714"/>
            <a:chExt cx="495959" cy="495959"/>
          </a:xfrm>
        </p:grpSpPr>
        <p:sp>
          <p:nvSpPr>
            <p:cNvPr id="67" name="íṥļîḓê">
              <a:extLst>
                <a:ext uri="{FF2B5EF4-FFF2-40B4-BE49-F238E27FC236}">
                  <a16:creationId xmlns:a16="http://schemas.microsoft.com/office/drawing/2014/main" id="{F6EFE498-5CFE-4759-B437-268929A27E1A}"/>
                </a:ext>
              </a:extLst>
            </p:cNvPr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8" name="íṥlíḓê">
              <a:extLst>
                <a:ext uri="{FF2B5EF4-FFF2-40B4-BE49-F238E27FC236}">
                  <a16:creationId xmlns:a16="http://schemas.microsoft.com/office/drawing/2014/main" id="{A78F40A1-B6AB-437F-A6BC-B2E38C094C19}"/>
                </a:ext>
              </a:extLst>
            </p:cNvPr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9" name="ïśļiḑé">
              <a:extLst>
                <a:ext uri="{FF2B5EF4-FFF2-40B4-BE49-F238E27FC236}">
                  <a16:creationId xmlns:a16="http://schemas.microsoft.com/office/drawing/2014/main" id="{E157846C-EF00-4145-9CE1-45D187372E7E}"/>
                </a:ext>
              </a:extLst>
            </p:cNvPr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4ADCA45-DE2F-43DE-B199-A062D65C3B4F}"/>
              </a:ext>
            </a:extLst>
          </p:cNvPr>
          <p:cNvGrpSpPr/>
          <p:nvPr/>
        </p:nvGrpSpPr>
        <p:grpSpPr>
          <a:xfrm>
            <a:off x="5835053" y="809489"/>
            <a:ext cx="495959" cy="495959"/>
            <a:chOff x="6529585" y="809489"/>
            <a:chExt cx="495959" cy="495959"/>
          </a:xfrm>
        </p:grpSpPr>
        <p:sp>
          <p:nvSpPr>
            <p:cNvPr id="82" name="íṥļîḓê">
              <a:extLst>
                <a:ext uri="{FF2B5EF4-FFF2-40B4-BE49-F238E27FC236}">
                  <a16:creationId xmlns:a16="http://schemas.microsoft.com/office/drawing/2014/main" id="{114A01C6-41B8-4AE6-B0CB-FD5828699890}"/>
                </a:ext>
              </a:extLst>
            </p:cNvPr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3" name="íṥlíḓê">
              <a:extLst>
                <a:ext uri="{FF2B5EF4-FFF2-40B4-BE49-F238E27FC236}">
                  <a16:creationId xmlns:a16="http://schemas.microsoft.com/office/drawing/2014/main" id="{1432E360-FCFF-4860-917F-DC1085DEFD87}"/>
                </a:ext>
              </a:extLst>
            </p:cNvPr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4" name="ïśļiḑé">
              <a:extLst>
                <a:ext uri="{FF2B5EF4-FFF2-40B4-BE49-F238E27FC236}">
                  <a16:creationId xmlns:a16="http://schemas.microsoft.com/office/drawing/2014/main" id="{48675EFF-BEA2-489A-9ED1-7DCB7EA5B842}"/>
                </a:ext>
              </a:extLst>
            </p:cNvPr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C93674D7-0279-4C99-9752-41ADBBA46CDA}"/>
              </a:ext>
            </a:extLst>
          </p:cNvPr>
          <p:cNvCxnSpPr>
            <a:cxnSpLocks/>
          </p:cNvCxnSpPr>
          <p:nvPr/>
        </p:nvCxnSpPr>
        <p:spPr>
          <a:xfrm>
            <a:off x="6823968" y="1336146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388012E-A1F0-403D-97D5-EC915AA4165F}"/>
              </a:ext>
            </a:extLst>
          </p:cNvPr>
          <p:cNvCxnSpPr>
            <a:cxnSpLocks/>
          </p:cNvCxnSpPr>
          <p:nvPr/>
        </p:nvCxnSpPr>
        <p:spPr>
          <a:xfrm>
            <a:off x="7129570" y="2556138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96FFB86-04FA-457C-A1D0-17FCB8673C9E}"/>
              </a:ext>
            </a:extLst>
          </p:cNvPr>
          <p:cNvGrpSpPr/>
          <p:nvPr/>
        </p:nvGrpSpPr>
        <p:grpSpPr>
          <a:xfrm>
            <a:off x="6880535" y="723491"/>
            <a:ext cx="817163" cy="732782"/>
            <a:chOff x="7575067" y="723491"/>
            <a:chExt cx="817163" cy="732782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FE8EB9BC-FBA9-4C82-8FFF-6F377A6E3639}"/>
                </a:ext>
              </a:extLst>
            </p:cNvPr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ACAB0F79-B2DC-4159-A5E5-74B98F7E7859}"/>
                </a:ext>
              </a:extLst>
            </p:cNvPr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B0B253D-26D6-49FB-BE1B-91B4170C5859}"/>
              </a:ext>
            </a:extLst>
          </p:cNvPr>
          <p:cNvGrpSpPr/>
          <p:nvPr/>
        </p:nvGrpSpPr>
        <p:grpSpPr>
          <a:xfrm>
            <a:off x="7232387" y="1939693"/>
            <a:ext cx="817163" cy="732782"/>
            <a:chOff x="7857580" y="1668314"/>
            <a:chExt cx="817163" cy="732782"/>
          </a:xfrm>
        </p:grpSpPr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F124A12-56C1-48BB-A606-81F9003A23C9}"/>
                </a:ext>
              </a:extLst>
            </p:cNvPr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F1AF35F8-2F47-47FF-838C-42CDC73EFE0F}"/>
                </a:ext>
              </a:extLst>
            </p:cNvPr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3146ED3-D448-A515-FC28-5349C3E9E493}"/>
              </a:ext>
            </a:extLst>
          </p:cNvPr>
          <p:cNvGrpSpPr/>
          <p:nvPr/>
        </p:nvGrpSpPr>
        <p:grpSpPr>
          <a:xfrm>
            <a:off x="6427037" y="3306714"/>
            <a:ext cx="495959" cy="495959"/>
            <a:chOff x="7112947" y="2706714"/>
            <a:chExt cx="495959" cy="495959"/>
          </a:xfrm>
        </p:grpSpPr>
        <p:sp>
          <p:nvSpPr>
            <p:cNvPr id="3" name="íṥļîḓê">
              <a:extLst>
                <a:ext uri="{FF2B5EF4-FFF2-40B4-BE49-F238E27FC236}">
                  <a16:creationId xmlns:a16="http://schemas.microsoft.com/office/drawing/2014/main" id="{63B1F298-1645-2512-8C3A-7BAB2E87047D}"/>
                </a:ext>
              </a:extLst>
            </p:cNvPr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4" name="íṥlíḓê">
              <a:extLst>
                <a:ext uri="{FF2B5EF4-FFF2-40B4-BE49-F238E27FC236}">
                  <a16:creationId xmlns:a16="http://schemas.microsoft.com/office/drawing/2014/main" id="{447DF29D-643F-4683-9DB7-6DC3753B3F31}"/>
                </a:ext>
              </a:extLst>
            </p:cNvPr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5" name="ïśļiḑé">
              <a:extLst>
                <a:ext uri="{FF2B5EF4-FFF2-40B4-BE49-F238E27FC236}">
                  <a16:creationId xmlns:a16="http://schemas.microsoft.com/office/drawing/2014/main" id="{F504CD14-8182-5F81-571E-4EA2B7AB5A58}"/>
                </a:ext>
              </a:extLst>
            </p:cNvPr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AC167DE-918C-FA74-BE95-E0A61A649C86}"/>
              </a:ext>
            </a:extLst>
          </p:cNvPr>
          <p:cNvCxnSpPr>
            <a:cxnSpLocks/>
          </p:cNvCxnSpPr>
          <p:nvPr/>
        </p:nvCxnSpPr>
        <p:spPr>
          <a:xfrm>
            <a:off x="7194688" y="3783602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250E5C9-7E2E-68A9-CF9F-D2531A56A998}"/>
              </a:ext>
            </a:extLst>
          </p:cNvPr>
          <p:cNvGrpSpPr/>
          <p:nvPr/>
        </p:nvGrpSpPr>
        <p:grpSpPr>
          <a:xfrm>
            <a:off x="7274232" y="3169860"/>
            <a:ext cx="823578" cy="707886"/>
            <a:chOff x="8799490" y="3068244"/>
            <a:chExt cx="823578" cy="707886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B24F626-A088-DA03-89AC-91944364AD22}"/>
                </a:ext>
              </a:extLst>
            </p:cNvPr>
            <p:cNvSpPr txBox="1"/>
            <p:nvPr/>
          </p:nvSpPr>
          <p:spPr>
            <a:xfrm>
              <a:off x="8799490" y="3068244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2BCDEC1-58CF-F327-86F1-A01E6113A964}"/>
                </a:ext>
              </a:extLst>
            </p:cNvPr>
            <p:cNvSpPr txBox="1"/>
            <p:nvPr/>
          </p:nvSpPr>
          <p:spPr>
            <a:xfrm>
              <a:off x="8822844" y="306824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58B16B8-1764-141E-CA51-1024D37C2916}"/>
              </a:ext>
            </a:extLst>
          </p:cNvPr>
          <p:cNvSpPr txBox="1"/>
          <p:nvPr/>
        </p:nvSpPr>
        <p:spPr>
          <a:xfrm>
            <a:off x="8049550" y="2001368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文献调研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234E80-7A3C-B1A8-84A2-ADCFAF4E4E0E}"/>
              </a:ext>
            </a:extLst>
          </p:cNvPr>
          <p:cNvSpPr txBox="1"/>
          <p:nvPr/>
        </p:nvSpPr>
        <p:spPr>
          <a:xfrm>
            <a:off x="8049550" y="3217821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445437"/>
                </a:solidFill>
                <a:latin typeface="Microsoft YaHei"/>
                <a:ea typeface="Microsoft YaHei"/>
                <a:cs typeface="+mn-ea"/>
              </a:rPr>
              <a:t>近期实验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2938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  <a:endParaRPr lang="en-US" altLang="zh-CN" dirty="0"/>
          </a:p>
        </p:txBody>
      </p:sp>
      <p:grpSp>
        <p:nvGrpSpPr>
          <p:cNvPr id="22" name="Group 48">
            <a:extLst>
              <a:ext uri="{FF2B5EF4-FFF2-40B4-BE49-F238E27FC236}">
                <a16:creationId xmlns:a16="http://schemas.microsoft.com/office/drawing/2014/main" id="{E0641B04-CF28-47FC-B4FF-108CC841ABB9}"/>
              </a:ext>
            </a:extLst>
          </p:cNvPr>
          <p:cNvGrpSpPr/>
          <p:nvPr/>
        </p:nvGrpSpPr>
        <p:grpSpPr>
          <a:xfrm>
            <a:off x="522914" y="1008815"/>
            <a:ext cx="409972" cy="409972"/>
            <a:chOff x="669869" y="597304"/>
            <a:chExt cx="409972" cy="409972"/>
          </a:xfrm>
        </p:grpSpPr>
        <p:sp>
          <p:nvSpPr>
            <p:cNvPr id="23" name="íṥļîḓê">
              <a:extLst>
                <a:ext uri="{FF2B5EF4-FFF2-40B4-BE49-F238E27FC236}">
                  <a16:creationId xmlns:a16="http://schemas.microsoft.com/office/drawing/2014/main" id="{7B2345AD-A803-46D2-B05E-29E438699FAF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íṥlíḓê">
              <a:extLst>
                <a:ext uri="{FF2B5EF4-FFF2-40B4-BE49-F238E27FC236}">
                  <a16:creationId xmlns:a16="http://schemas.microsoft.com/office/drawing/2014/main" id="{A3E53F59-5D83-4FC9-AB64-56F68D627586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ïśļiḑé">
              <a:extLst>
                <a:ext uri="{FF2B5EF4-FFF2-40B4-BE49-F238E27FC236}">
                  <a16:creationId xmlns:a16="http://schemas.microsoft.com/office/drawing/2014/main" id="{934473A0-D6D9-429D-BA9F-20BF35DEE440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390A9D45-7B25-81DC-AF29-E40D1510C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47" y="894191"/>
            <a:ext cx="10318620" cy="57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35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  <a:endParaRPr lang="en-US" altLang="zh-CN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E70A389-40FE-4811-BDF5-543B01EED08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13653" y="1013745"/>
            <a:ext cx="2332927" cy="367139"/>
          </a:xfrm>
        </p:spPr>
        <p:txBody>
          <a:bodyPr/>
          <a:lstStyle/>
          <a:p>
            <a:pPr algn="l"/>
            <a:r>
              <a:rPr lang="zh-CN" altLang="en-US" dirty="0"/>
              <a:t>电路识别研究现状</a:t>
            </a:r>
            <a:endParaRPr lang="en-US" altLang="zh-CN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2" name="Group 48">
            <a:extLst>
              <a:ext uri="{FF2B5EF4-FFF2-40B4-BE49-F238E27FC236}">
                <a16:creationId xmlns:a16="http://schemas.microsoft.com/office/drawing/2014/main" id="{E0641B04-CF28-47FC-B4FF-108CC841ABB9}"/>
              </a:ext>
            </a:extLst>
          </p:cNvPr>
          <p:cNvGrpSpPr/>
          <p:nvPr/>
        </p:nvGrpSpPr>
        <p:grpSpPr>
          <a:xfrm>
            <a:off x="522914" y="1008815"/>
            <a:ext cx="409972" cy="409972"/>
            <a:chOff x="669869" y="597304"/>
            <a:chExt cx="409972" cy="409972"/>
          </a:xfrm>
        </p:grpSpPr>
        <p:sp>
          <p:nvSpPr>
            <p:cNvPr id="23" name="íṥļîḓê">
              <a:extLst>
                <a:ext uri="{FF2B5EF4-FFF2-40B4-BE49-F238E27FC236}">
                  <a16:creationId xmlns:a16="http://schemas.microsoft.com/office/drawing/2014/main" id="{7B2345AD-A803-46D2-B05E-29E438699FAF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íṥlíḓê">
              <a:extLst>
                <a:ext uri="{FF2B5EF4-FFF2-40B4-BE49-F238E27FC236}">
                  <a16:creationId xmlns:a16="http://schemas.microsoft.com/office/drawing/2014/main" id="{A3E53F59-5D83-4FC9-AB64-56F68D627586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ïśļiḑé">
              <a:extLst>
                <a:ext uri="{FF2B5EF4-FFF2-40B4-BE49-F238E27FC236}">
                  <a16:creationId xmlns:a16="http://schemas.microsoft.com/office/drawing/2014/main" id="{934473A0-D6D9-429D-BA9F-20BF35DEE440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11AC7DC-4453-7D2F-89BA-9A690A442B14}"/>
              </a:ext>
            </a:extLst>
          </p:cNvPr>
          <p:cNvSpPr txBox="1"/>
          <p:nvPr/>
        </p:nvSpPr>
        <p:spPr>
          <a:xfrm>
            <a:off x="641584" y="1550263"/>
            <a:ext cx="5312404" cy="3447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大部分主要聚焦在</a:t>
            </a:r>
            <a:r>
              <a:rPr lang="zh-CN" altLang="en-US" sz="1600" dirty="0">
                <a:solidFill>
                  <a:srgbClr val="FF0000"/>
                </a:solidFill>
              </a:rPr>
              <a:t>电路元器件的分割与识别</a:t>
            </a:r>
            <a:r>
              <a:rPr lang="zh-CN" altLang="en-US" sz="1600" dirty="0"/>
              <a:t>，无论是传统的模板匹配法，到后来的特征提取</a:t>
            </a:r>
            <a:r>
              <a:rPr lang="en-US" altLang="zh-CN" sz="1600" dirty="0"/>
              <a:t>hog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phog</a:t>
            </a:r>
            <a:r>
              <a:rPr lang="zh-CN" altLang="en-US" sz="1600" dirty="0"/>
              <a:t>等特征</a:t>
            </a:r>
            <a:r>
              <a:rPr lang="en-US" altLang="zh-CN" sz="1600" dirty="0"/>
              <a:t>+</a:t>
            </a:r>
            <a:r>
              <a:rPr lang="en-US" altLang="zh-CN" sz="1600" dirty="0" err="1"/>
              <a:t>svm</a:t>
            </a:r>
            <a:r>
              <a:rPr lang="zh-CN" altLang="en-US" sz="1600" dirty="0"/>
              <a:t>分类的机器学习方法，轮廓骨架法，再到深度神经网络，都有了一定的研究。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一部分研究聚焦与</a:t>
            </a:r>
            <a:r>
              <a:rPr lang="zh-CN" altLang="en-US" sz="1600" dirty="0">
                <a:solidFill>
                  <a:srgbClr val="FF0000"/>
                </a:solidFill>
              </a:rPr>
              <a:t>手绘电路图的识别</a:t>
            </a:r>
            <a:r>
              <a:rPr lang="zh-CN" altLang="en-US" sz="1600" dirty="0"/>
              <a:t>，电路元器件的手绘风格不一致，对识别算法的泛化性提出了更高的要求。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对电路图中</a:t>
            </a:r>
            <a:r>
              <a:rPr lang="zh-CN" altLang="en-US" sz="1600" dirty="0">
                <a:solidFill>
                  <a:srgbClr val="FF0000"/>
                </a:solidFill>
              </a:rPr>
              <a:t>元器件连接关系的识别</a:t>
            </a:r>
            <a:r>
              <a:rPr lang="zh-CN" altLang="en-US" sz="1600" dirty="0"/>
              <a:t>，目前的研究较少，已有的论文提出的方法也只在一些闭合的简单电路中有效。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</p:txBody>
      </p:sp>
      <p:sp>
        <p:nvSpPr>
          <p:cNvPr id="4" name="文本占位符 15">
            <a:extLst>
              <a:ext uri="{FF2B5EF4-FFF2-40B4-BE49-F238E27FC236}">
                <a16:creationId xmlns:a16="http://schemas.microsoft.com/office/drawing/2014/main" id="{E9C4314D-C585-24D5-EAA0-D0432DF1C253}"/>
              </a:ext>
            </a:extLst>
          </p:cNvPr>
          <p:cNvSpPr txBox="1">
            <a:spLocks/>
          </p:cNvSpPr>
          <p:nvPr/>
        </p:nvSpPr>
        <p:spPr>
          <a:xfrm>
            <a:off x="6870168" y="1046718"/>
            <a:ext cx="3266794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/>
              <a:t>专利图像检索研究现状</a:t>
            </a:r>
            <a:endParaRPr lang="en-US" altLang="zh-CN" dirty="0"/>
          </a:p>
        </p:txBody>
      </p:sp>
      <p:grpSp>
        <p:nvGrpSpPr>
          <p:cNvPr id="5" name="Group 48">
            <a:extLst>
              <a:ext uri="{FF2B5EF4-FFF2-40B4-BE49-F238E27FC236}">
                <a16:creationId xmlns:a16="http://schemas.microsoft.com/office/drawing/2014/main" id="{6B34B17B-2898-CAAF-B4FC-49DD77F8246F}"/>
              </a:ext>
            </a:extLst>
          </p:cNvPr>
          <p:cNvGrpSpPr/>
          <p:nvPr/>
        </p:nvGrpSpPr>
        <p:grpSpPr>
          <a:xfrm>
            <a:off x="6379429" y="1041788"/>
            <a:ext cx="409972" cy="409972"/>
            <a:chOff x="669869" y="597304"/>
            <a:chExt cx="409972" cy="409972"/>
          </a:xfrm>
        </p:grpSpPr>
        <p:sp>
          <p:nvSpPr>
            <p:cNvPr id="6" name="íṥļîḓê">
              <a:extLst>
                <a:ext uri="{FF2B5EF4-FFF2-40B4-BE49-F238E27FC236}">
                  <a16:creationId xmlns:a16="http://schemas.microsoft.com/office/drawing/2014/main" id="{87848D73-2296-56FC-7736-AC176E408FD6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7" name="íṥlíḓê">
              <a:extLst>
                <a:ext uri="{FF2B5EF4-FFF2-40B4-BE49-F238E27FC236}">
                  <a16:creationId xmlns:a16="http://schemas.microsoft.com/office/drawing/2014/main" id="{B11A3BDD-8398-47A6-CBF1-EE67EF3C4A98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8" name="ïśļiḑé">
              <a:extLst>
                <a:ext uri="{FF2B5EF4-FFF2-40B4-BE49-F238E27FC236}">
                  <a16:creationId xmlns:a16="http://schemas.microsoft.com/office/drawing/2014/main" id="{D85F0D85-482E-9BFE-5965-9D10DF14C723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0548CAF-4CF9-3F76-6959-3EAC447D3A11}"/>
              </a:ext>
            </a:extLst>
          </p:cNvPr>
          <p:cNvSpPr txBox="1"/>
          <p:nvPr/>
        </p:nvSpPr>
        <p:spPr>
          <a:xfrm>
            <a:off x="6379428" y="1550263"/>
            <a:ext cx="5501551" cy="4986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对</a:t>
            </a:r>
            <a:r>
              <a:rPr lang="zh-CN" altLang="en-US" sz="1600" dirty="0">
                <a:solidFill>
                  <a:srgbClr val="FF0000"/>
                </a:solidFill>
              </a:rPr>
              <a:t>自然图像的检索</a:t>
            </a:r>
            <a:r>
              <a:rPr lang="zh-CN" altLang="en-US" sz="1600" dirty="0"/>
              <a:t>目前有了一定的研究。大多数研究致力于提出一个端到端的网络，能直接返回检索相关的图像，涉及的种类往往非常多。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对</a:t>
            </a:r>
            <a:r>
              <a:rPr lang="zh-CN" altLang="en-US" sz="1600" dirty="0">
                <a:solidFill>
                  <a:srgbClr val="FF0000"/>
                </a:solidFill>
              </a:rPr>
              <a:t>专利图像的检索</a:t>
            </a:r>
            <a:r>
              <a:rPr lang="zh-CN" altLang="en-US" sz="1600" dirty="0"/>
              <a:t>目前主要使用自然图像大型数据集对网络进行初始化，使用专利图片数据集优化微调网络，设计损失函数进一步优化。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【Deep Patent: Large scale patent drawing recognition and retrieval】</a:t>
            </a:r>
            <a:r>
              <a:rPr lang="zh-CN" altLang="en-US" sz="1600" dirty="0"/>
              <a:t>提出了一个</a:t>
            </a:r>
            <a:r>
              <a:rPr lang="zh-CN" altLang="en-US" sz="1600" dirty="0">
                <a:solidFill>
                  <a:srgbClr val="FF0000"/>
                </a:solidFill>
              </a:rPr>
              <a:t>外观设计的专利</a:t>
            </a:r>
            <a:r>
              <a:rPr lang="zh-CN" altLang="en-US" sz="1600" dirty="0"/>
              <a:t>图像数据集，里面的类别与自然图像相近，其设计的网络用上述方法在该数据集上得到了一定的效果，但是在技术类图片中效果较差。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与外观设计类专利不同，</a:t>
            </a:r>
            <a:r>
              <a:rPr lang="zh-CN" altLang="en-US" sz="1600" dirty="0">
                <a:solidFill>
                  <a:srgbClr val="FF0000"/>
                </a:solidFill>
              </a:rPr>
              <a:t>技术类图纸：电路图、流程图、折线图</a:t>
            </a:r>
            <a:r>
              <a:rPr lang="zh-CN" altLang="en-US" sz="1600" dirty="0"/>
              <a:t>缺乏一个与自然图像相近的详细类别分类和表征方式，缺乏一个</a:t>
            </a:r>
            <a:r>
              <a:rPr lang="en-US" altLang="zh-CN" sz="1600" dirty="0" err="1"/>
              <a:t>imageNet</a:t>
            </a:r>
            <a:r>
              <a:rPr lang="zh-CN" altLang="en-US" sz="1600" dirty="0"/>
              <a:t>类似的大型数据集，端到端网络的设计存在较大的困难。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0BA86E5C-3C46-C648-14E9-29F41F172B70}"/>
              </a:ext>
            </a:extLst>
          </p:cNvPr>
          <p:cNvSpPr/>
          <p:nvPr/>
        </p:nvSpPr>
        <p:spPr>
          <a:xfrm rot="10800000">
            <a:off x="5473561" y="5455056"/>
            <a:ext cx="678024" cy="323462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90921AE4-E6F0-A48F-44A5-18F01130B737}"/>
              </a:ext>
            </a:extLst>
          </p:cNvPr>
          <p:cNvSpPr/>
          <p:nvPr/>
        </p:nvSpPr>
        <p:spPr>
          <a:xfrm rot="5400000">
            <a:off x="3205126" y="4536295"/>
            <a:ext cx="378495" cy="290076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16D97B-0F1A-12FF-54E8-E39D9C20CC20}"/>
              </a:ext>
            </a:extLst>
          </p:cNvPr>
          <p:cNvSpPr txBox="1"/>
          <p:nvPr/>
        </p:nvSpPr>
        <p:spPr>
          <a:xfrm>
            <a:off x="1912983" y="5293622"/>
            <a:ext cx="305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利用电路识别中的方法设计一个</a:t>
            </a:r>
            <a:r>
              <a:rPr lang="zh-CN" altLang="en-US" dirty="0">
                <a:solidFill>
                  <a:srgbClr val="FF0000"/>
                </a:solidFill>
              </a:rPr>
              <a:t>电路专利图像检索</a:t>
            </a:r>
            <a:r>
              <a:rPr lang="zh-CN" altLang="en-US" dirty="0"/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962376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87EA58E-CF2A-E739-F5FC-7F7241799EB1}"/>
              </a:ext>
            </a:extLst>
          </p:cNvPr>
          <p:cNvSpPr txBox="1"/>
          <p:nvPr/>
        </p:nvSpPr>
        <p:spPr>
          <a:xfrm>
            <a:off x="560719" y="1482941"/>
            <a:ext cx="5524923" cy="1600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600" dirty="0"/>
              <a:t>电路元器件的识别：通过图片中元器件的数目、种类，判断图片是否为电路图</a:t>
            </a:r>
            <a:endParaRPr lang="en-US" altLang="zh-CN" sz="1600" dirty="0"/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600" dirty="0"/>
              <a:t>电路网表的扫描重建：通过一些元器件的连接关系的识别，判断电路图的具体种类：电源电流、差分电路等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</p:txBody>
      </p:sp>
      <p:sp>
        <p:nvSpPr>
          <p:cNvPr id="17" name="文本占位符 15">
            <a:extLst>
              <a:ext uri="{FF2B5EF4-FFF2-40B4-BE49-F238E27FC236}">
                <a16:creationId xmlns:a16="http://schemas.microsoft.com/office/drawing/2014/main" id="{031A3264-424C-9D30-37A6-75033B1A934B}"/>
              </a:ext>
            </a:extLst>
          </p:cNvPr>
          <p:cNvSpPr txBox="1">
            <a:spLocks/>
          </p:cNvSpPr>
          <p:nvPr/>
        </p:nvSpPr>
        <p:spPr>
          <a:xfrm>
            <a:off x="932788" y="982643"/>
            <a:ext cx="2332927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/>
              <a:t>电路图片检索</a:t>
            </a:r>
            <a:endParaRPr lang="en-US" altLang="zh-CN" dirty="0"/>
          </a:p>
        </p:txBody>
      </p:sp>
      <p:grpSp>
        <p:nvGrpSpPr>
          <p:cNvPr id="18" name="Group 48">
            <a:extLst>
              <a:ext uri="{FF2B5EF4-FFF2-40B4-BE49-F238E27FC236}">
                <a16:creationId xmlns:a16="http://schemas.microsoft.com/office/drawing/2014/main" id="{3D8B5E7E-80B5-1A31-E2C3-BBFB7C158FBB}"/>
              </a:ext>
            </a:extLst>
          </p:cNvPr>
          <p:cNvGrpSpPr/>
          <p:nvPr/>
        </p:nvGrpSpPr>
        <p:grpSpPr>
          <a:xfrm>
            <a:off x="442049" y="977713"/>
            <a:ext cx="409972" cy="409972"/>
            <a:chOff x="669869" y="597304"/>
            <a:chExt cx="409972" cy="409972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890D1F8F-76B0-1513-6D40-2675BB45859E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D37F2FA1-944F-2CD2-B29E-D41568457AAC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1" name="ïśļiḑé">
              <a:extLst>
                <a:ext uri="{FF2B5EF4-FFF2-40B4-BE49-F238E27FC236}">
                  <a16:creationId xmlns:a16="http://schemas.microsoft.com/office/drawing/2014/main" id="{C7651951-E9DF-539B-D8A4-9BF2B517B5C6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7" name="文本占位符 15">
            <a:extLst>
              <a:ext uri="{FF2B5EF4-FFF2-40B4-BE49-F238E27FC236}">
                <a16:creationId xmlns:a16="http://schemas.microsoft.com/office/drawing/2014/main" id="{E1735AE0-CF8D-846D-9CA9-2737D9411628}"/>
              </a:ext>
            </a:extLst>
          </p:cNvPr>
          <p:cNvSpPr txBox="1">
            <a:spLocks/>
          </p:cNvSpPr>
          <p:nvPr/>
        </p:nvSpPr>
        <p:spPr>
          <a:xfrm>
            <a:off x="932788" y="2979093"/>
            <a:ext cx="2332927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/>
              <a:t>电路识别方法</a:t>
            </a:r>
            <a:endParaRPr lang="en-US" altLang="zh-CN" dirty="0"/>
          </a:p>
        </p:txBody>
      </p:sp>
      <p:grpSp>
        <p:nvGrpSpPr>
          <p:cNvPr id="28" name="Group 48">
            <a:extLst>
              <a:ext uri="{FF2B5EF4-FFF2-40B4-BE49-F238E27FC236}">
                <a16:creationId xmlns:a16="http://schemas.microsoft.com/office/drawing/2014/main" id="{68E268A0-4D59-3D1D-0405-FBE942066548}"/>
              </a:ext>
            </a:extLst>
          </p:cNvPr>
          <p:cNvGrpSpPr/>
          <p:nvPr/>
        </p:nvGrpSpPr>
        <p:grpSpPr>
          <a:xfrm>
            <a:off x="442049" y="2974163"/>
            <a:ext cx="409972" cy="409972"/>
            <a:chOff x="669869" y="597304"/>
            <a:chExt cx="409972" cy="409972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4F0ACDB3-3F8E-C841-0475-E7C68E3B7832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251C3A91-CF43-3E65-BE6A-84F1B0BC4288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95F43CCF-00DB-D176-64B7-B085A42C20C1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533B6799-558B-825E-5C6F-2FA7E1825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405" y="3012066"/>
            <a:ext cx="7041244" cy="364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98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近期实验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87EA58E-CF2A-E739-F5FC-7F7241799EB1}"/>
              </a:ext>
            </a:extLst>
          </p:cNvPr>
          <p:cNvSpPr txBox="1"/>
          <p:nvPr/>
        </p:nvSpPr>
        <p:spPr>
          <a:xfrm>
            <a:off x="560719" y="1482941"/>
            <a:ext cx="5524923" cy="1600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600" dirty="0"/>
              <a:t>电路元器件的识别：通过图片中元器件的数目、种类，判断图片是否为电路图</a:t>
            </a:r>
            <a:endParaRPr lang="en-US" altLang="zh-CN" sz="1600" dirty="0"/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600" dirty="0"/>
              <a:t>电路网表的扫描重建：通过一些元器件的连接关系的识别，判断电路图的具体种类：电源电流、差分电路等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</p:txBody>
      </p:sp>
      <p:sp>
        <p:nvSpPr>
          <p:cNvPr id="17" name="文本占位符 15">
            <a:extLst>
              <a:ext uri="{FF2B5EF4-FFF2-40B4-BE49-F238E27FC236}">
                <a16:creationId xmlns:a16="http://schemas.microsoft.com/office/drawing/2014/main" id="{031A3264-424C-9D30-37A6-75033B1A934B}"/>
              </a:ext>
            </a:extLst>
          </p:cNvPr>
          <p:cNvSpPr txBox="1">
            <a:spLocks/>
          </p:cNvSpPr>
          <p:nvPr/>
        </p:nvSpPr>
        <p:spPr>
          <a:xfrm>
            <a:off x="932788" y="982643"/>
            <a:ext cx="2901596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/>
              <a:t>数据集的搜索与标定</a:t>
            </a:r>
            <a:endParaRPr lang="en-US" altLang="zh-CN" dirty="0"/>
          </a:p>
        </p:txBody>
      </p:sp>
      <p:grpSp>
        <p:nvGrpSpPr>
          <p:cNvPr id="18" name="Group 48">
            <a:extLst>
              <a:ext uri="{FF2B5EF4-FFF2-40B4-BE49-F238E27FC236}">
                <a16:creationId xmlns:a16="http://schemas.microsoft.com/office/drawing/2014/main" id="{3D8B5E7E-80B5-1A31-E2C3-BBFB7C158FBB}"/>
              </a:ext>
            </a:extLst>
          </p:cNvPr>
          <p:cNvGrpSpPr/>
          <p:nvPr/>
        </p:nvGrpSpPr>
        <p:grpSpPr>
          <a:xfrm>
            <a:off x="442049" y="977713"/>
            <a:ext cx="409972" cy="409972"/>
            <a:chOff x="669869" y="597304"/>
            <a:chExt cx="409972" cy="409972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890D1F8F-76B0-1513-6D40-2675BB45859E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D37F2FA1-944F-2CD2-B29E-D41568457AAC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1" name="ïśļiḑé">
              <a:extLst>
                <a:ext uri="{FF2B5EF4-FFF2-40B4-BE49-F238E27FC236}">
                  <a16:creationId xmlns:a16="http://schemas.microsoft.com/office/drawing/2014/main" id="{C7651951-E9DF-539B-D8A4-9BF2B517B5C6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7" name="文本占位符 15">
            <a:extLst>
              <a:ext uri="{FF2B5EF4-FFF2-40B4-BE49-F238E27FC236}">
                <a16:creationId xmlns:a16="http://schemas.microsoft.com/office/drawing/2014/main" id="{E1735AE0-CF8D-846D-9CA9-2737D9411628}"/>
              </a:ext>
            </a:extLst>
          </p:cNvPr>
          <p:cNvSpPr txBox="1">
            <a:spLocks/>
          </p:cNvSpPr>
          <p:nvPr/>
        </p:nvSpPr>
        <p:spPr>
          <a:xfrm>
            <a:off x="932788" y="2979093"/>
            <a:ext cx="2332927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/>
              <a:t>电路识别方法</a:t>
            </a:r>
            <a:endParaRPr lang="en-US" altLang="zh-CN" dirty="0"/>
          </a:p>
        </p:txBody>
      </p:sp>
      <p:grpSp>
        <p:nvGrpSpPr>
          <p:cNvPr id="28" name="Group 48">
            <a:extLst>
              <a:ext uri="{FF2B5EF4-FFF2-40B4-BE49-F238E27FC236}">
                <a16:creationId xmlns:a16="http://schemas.microsoft.com/office/drawing/2014/main" id="{68E268A0-4D59-3D1D-0405-FBE942066548}"/>
              </a:ext>
            </a:extLst>
          </p:cNvPr>
          <p:cNvGrpSpPr/>
          <p:nvPr/>
        </p:nvGrpSpPr>
        <p:grpSpPr>
          <a:xfrm>
            <a:off x="442049" y="2974163"/>
            <a:ext cx="409972" cy="409972"/>
            <a:chOff x="669869" y="597304"/>
            <a:chExt cx="409972" cy="409972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4F0ACDB3-3F8E-C841-0475-E7C68E3B7832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251C3A91-CF43-3E65-BE6A-84F1B0BC4288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95F43CCF-00DB-D176-64B7-B085A42C20C1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533B6799-558B-825E-5C6F-2FA7E1825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405" y="3012066"/>
            <a:ext cx="7041244" cy="364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6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十四所项目</a:t>
            </a:r>
            <a:endParaRPr lang="en-US" altLang="zh-CN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9C3B7863-095D-56E2-DDA1-D0CA455CB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027171"/>
              </p:ext>
            </p:extLst>
          </p:nvPr>
        </p:nvGraphicFramePr>
        <p:xfrm>
          <a:off x="484697" y="838322"/>
          <a:ext cx="11222605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2397">
                  <a:extLst>
                    <a:ext uri="{9D8B030D-6E8A-4147-A177-3AD203B41FA5}">
                      <a16:colId xmlns:a16="http://schemas.microsoft.com/office/drawing/2014/main" val="1576515323"/>
                    </a:ext>
                  </a:extLst>
                </a:gridCol>
                <a:gridCol w="1174459">
                  <a:extLst>
                    <a:ext uri="{9D8B030D-6E8A-4147-A177-3AD203B41FA5}">
                      <a16:colId xmlns:a16="http://schemas.microsoft.com/office/drawing/2014/main" val="2688882078"/>
                    </a:ext>
                  </a:extLst>
                </a:gridCol>
                <a:gridCol w="1895912">
                  <a:extLst>
                    <a:ext uri="{9D8B030D-6E8A-4147-A177-3AD203B41FA5}">
                      <a16:colId xmlns:a16="http://schemas.microsoft.com/office/drawing/2014/main" val="2941093540"/>
                    </a:ext>
                  </a:extLst>
                </a:gridCol>
                <a:gridCol w="4999837">
                  <a:extLst>
                    <a:ext uri="{9D8B030D-6E8A-4147-A177-3AD203B41FA5}">
                      <a16:colId xmlns:a16="http://schemas.microsoft.com/office/drawing/2014/main" val="2163248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文献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发表日期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期刊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3849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DeepPatent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Large scale patent drawing recognition and retrieval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2022-1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2022 IEEE/CVF Winter Conference on Applications of Computer Vision (WACV)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为专利技术图检索提供了一些贡献：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）建立了一个大型专利（外观设计）图纸数据集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Deep Patent</a:t>
                      </a: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）对比了多种专利图纸检索方法，提出了一个基准模型</a:t>
                      </a: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PatentNet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）定量比较了传统计算机视觉办法和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Patent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的优劣，定性描述了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Patent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的效果。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2210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Patent Classification by Fine-Tuning BERT Language Model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2020-6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World Patent Information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1996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DeepPatent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patent classification with convolutional neural networks and word embedding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2018-11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Scientometrics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）提出了一种基于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CNN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和词向量嵌入的专利分类深度学习算法</a:t>
                      </a: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DeepPatent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）在标准专利分类基准数据集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CLEF - IP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上对算法进行评估，取得了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83.98 %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的分类精度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773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Hand-Drawn Electrical Circuit Recognition using Object Detection and Node Recognition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2022-5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SN Computer Science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深度学习算法对比：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yolov3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yolov5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SSD300.</a:t>
                      </a: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通过节点检测来识别网络的拓扑连接关系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86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Recognition of symbols and topology in the image of a DC circuit diagram based on contours and skeletons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2021-9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 44th International Convention on Information, Communication and Electronic Technology (MIPRO)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IEEE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开发了一个安卓软件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基于图元结构的形态学图像识别方法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4061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Identification of Annotations for Circuit Symbols in Electrical Diagrams of Document Images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2014-1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2014 Fifth International Conference on Signal and Image Processing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针对于电路原理图上的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OCR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技术（可以在预处理阶段去除文字和定位文字）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891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6536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十四所项目</a:t>
            </a:r>
            <a:endParaRPr lang="en-US" altLang="zh-CN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E70A389-40FE-4811-BDF5-543B01EED08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13653" y="1013745"/>
            <a:ext cx="3850955" cy="400110"/>
          </a:xfrm>
        </p:spPr>
        <p:txBody>
          <a:bodyPr/>
          <a:lstStyle/>
          <a:p>
            <a:pPr algn="l"/>
            <a:r>
              <a:rPr lang="zh-CN" altLang="en-US" dirty="0"/>
              <a:t>信号模块</a:t>
            </a:r>
            <a:r>
              <a:rPr lang="en-US" altLang="zh-CN" dirty="0"/>
              <a:t>---</a:t>
            </a:r>
            <a:r>
              <a:rPr lang="zh-CN" altLang="en-US" dirty="0"/>
              <a:t>测试流程</a:t>
            </a:r>
            <a:endParaRPr lang="en-US" altLang="zh-CN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2" name="Group 48">
            <a:extLst>
              <a:ext uri="{FF2B5EF4-FFF2-40B4-BE49-F238E27FC236}">
                <a16:creationId xmlns:a16="http://schemas.microsoft.com/office/drawing/2014/main" id="{E0641B04-CF28-47FC-B4FF-108CC841ABB9}"/>
              </a:ext>
            </a:extLst>
          </p:cNvPr>
          <p:cNvGrpSpPr/>
          <p:nvPr/>
        </p:nvGrpSpPr>
        <p:grpSpPr>
          <a:xfrm>
            <a:off x="522914" y="1008815"/>
            <a:ext cx="409972" cy="409972"/>
            <a:chOff x="669869" y="597304"/>
            <a:chExt cx="409972" cy="409972"/>
          </a:xfrm>
        </p:grpSpPr>
        <p:sp>
          <p:nvSpPr>
            <p:cNvPr id="23" name="íṥļîḓê">
              <a:extLst>
                <a:ext uri="{FF2B5EF4-FFF2-40B4-BE49-F238E27FC236}">
                  <a16:creationId xmlns:a16="http://schemas.microsoft.com/office/drawing/2014/main" id="{7B2345AD-A803-46D2-B05E-29E438699FAF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íṥlíḓê">
              <a:extLst>
                <a:ext uri="{FF2B5EF4-FFF2-40B4-BE49-F238E27FC236}">
                  <a16:creationId xmlns:a16="http://schemas.microsoft.com/office/drawing/2014/main" id="{A3E53F59-5D83-4FC9-AB64-56F68D627586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ïśļiḑé">
              <a:extLst>
                <a:ext uri="{FF2B5EF4-FFF2-40B4-BE49-F238E27FC236}">
                  <a16:creationId xmlns:a16="http://schemas.microsoft.com/office/drawing/2014/main" id="{934473A0-D6D9-429D-BA9F-20BF35DEE440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631651F7-3797-D444-91DB-9C0C6A555F49}"/>
              </a:ext>
            </a:extLst>
          </p:cNvPr>
          <p:cNvGrpSpPr/>
          <p:nvPr/>
        </p:nvGrpSpPr>
        <p:grpSpPr>
          <a:xfrm>
            <a:off x="8227025" y="1046718"/>
            <a:ext cx="2199713" cy="2044844"/>
            <a:chOff x="6227537" y="1059303"/>
            <a:chExt cx="2199713" cy="204484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29920E4-311E-FE37-FEF2-4F69F9B70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537" y="1059303"/>
              <a:ext cx="2199713" cy="2044844"/>
            </a:xfrm>
            <a:prstGeom prst="rect">
              <a:avLst/>
            </a:prstGeom>
          </p:spPr>
        </p:pic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9F6D86FD-50BD-94C8-362E-527BF4C41001}"/>
                </a:ext>
              </a:extLst>
            </p:cNvPr>
            <p:cNvGrpSpPr/>
            <p:nvPr/>
          </p:nvGrpSpPr>
          <p:grpSpPr>
            <a:xfrm rot="5400000">
              <a:off x="6967095" y="2657165"/>
              <a:ext cx="84051" cy="453390"/>
              <a:chOff x="4003040" y="1691640"/>
              <a:chExt cx="84051" cy="453390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1E6121DD-C422-07D8-6077-5A16FA4DF3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43045" y="1691640"/>
                <a:ext cx="0" cy="45339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41A609E-D816-BF60-F013-14C47703FC8C}"/>
                  </a:ext>
                </a:extLst>
              </p:cNvPr>
              <p:cNvSpPr/>
              <p:nvPr/>
            </p:nvSpPr>
            <p:spPr>
              <a:xfrm>
                <a:off x="4003040" y="1759527"/>
                <a:ext cx="84051" cy="3048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C73E89EE-1DC1-662D-D8D4-282A0DA8CA1D}"/>
                </a:ext>
              </a:extLst>
            </p:cNvPr>
            <p:cNvGrpSpPr/>
            <p:nvPr/>
          </p:nvGrpSpPr>
          <p:grpSpPr>
            <a:xfrm>
              <a:off x="7205151" y="1511955"/>
              <a:ext cx="122242" cy="329459"/>
              <a:chOff x="6973502" y="987105"/>
              <a:chExt cx="243059" cy="453390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153F5A1F-C157-5756-EF1B-2F2C15A2B86F}"/>
                  </a:ext>
                </a:extLst>
              </p:cNvPr>
              <p:cNvGrpSpPr/>
              <p:nvPr/>
            </p:nvGrpSpPr>
            <p:grpSpPr>
              <a:xfrm>
                <a:off x="6973502" y="987105"/>
                <a:ext cx="84051" cy="453390"/>
                <a:chOff x="4003040" y="1691640"/>
                <a:chExt cx="84051" cy="453390"/>
              </a:xfrm>
            </p:grpSpPr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F84B4173-934E-3BFE-4398-C0316F728F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3045" y="1691640"/>
                  <a:ext cx="0" cy="45339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A6E611BB-8DAD-7D2E-9580-4F5B68ABDE29}"/>
                    </a:ext>
                  </a:extLst>
                </p:cNvPr>
                <p:cNvSpPr/>
                <p:nvPr/>
              </p:nvSpPr>
              <p:spPr>
                <a:xfrm>
                  <a:off x="4003040" y="1759527"/>
                  <a:ext cx="84051" cy="30480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4ED6A3F0-A065-A924-2381-A9E902E5475C}"/>
                  </a:ext>
                </a:extLst>
              </p:cNvPr>
              <p:cNvGrpSpPr/>
              <p:nvPr/>
            </p:nvGrpSpPr>
            <p:grpSpPr>
              <a:xfrm>
                <a:off x="7132510" y="987105"/>
                <a:ext cx="84051" cy="453390"/>
                <a:chOff x="4003040" y="1691640"/>
                <a:chExt cx="84051" cy="453390"/>
              </a:xfrm>
            </p:grpSpPr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62DD1BC3-3E81-1BDA-390D-CB2548F958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3045" y="1691640"/>
                  <a:ext cx="0" cy="45339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421733B6-71C4-37D4-DA1F-D6080CADB351}"/>
                    </a:ext>
                  </a:extLst>
                </p:cNvPr>
                <p:cNvSpPr/>
                <p:nvPr/>
              </p:nvSpPr>
              <p:spPr>
                <a:xfrm>
                  <a:off x="4003040" y="1759527"/>
                  <a:ext cx="84051" cy="30480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605B6B94-461B-8EAE-2B09-CD0FE0702EC4}"/>
              </a:ext>
            </a:extLst>
          </p:cNvPr>
          <p:cNvSpPr/>
          <p:nvPr/>
        </p:nvSpPr>
        <p:spPr>
          <a:xfrm>
            <a:off x="3024584" y="3097236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初始化仪器句柄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CA27863-7B7A-BD31-ECA9-46C454C77324}"/>
              </a:ext>
            </a:extLst>
          </p:cNvPr>
          <p:cNvSpPr/>
          <p:nvPr/>
        </p:nvSpPr>
        <p:spPr>
          <a:xfrm>
            <a:off x="4294653" y="3091562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ID Test</a:t>
            </a:r>
            <a:endParaRPr lang="zh-CN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882FD44-5EC8-6B87-9D50-E0AAFBDC393A}"/>
              </a:ext>
            </a:extLst>
          </p:cNvPr>
          <p:cNvSpPr/>
          <p:nvPr/>
        </p:nvSpPr>
        <p:spPr>
          <a:xfrm>
            <a:off x="5564722" y="3091562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电缆连接提示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A1B9BB7-979D-3AB1-F600-3BA7382AA59D}"/>
              </a:ext>
            </a:extLst>
          </p:cNvPr>
          <p:cNvSpPr/>
          <p:nvPr/>
        </p:nvSpPr>
        <p:spPr>
          <a:xfrm>
            <a:off x="4294652" y="1828563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下电并且释放句柄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DE6DEBC-6005-6E69-5381-524BF5E20CCF}"/>
              </a:ext>
            </a:extLst>
          </p:cNvPr>
          <p:cNvSpPr/>
          <p:nvPr/>
        </p:nvSpPr>
        <p:spPr>
          <a:xfrm>
            <a:off x="6808580" y="3091562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上电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2406E08-AB31-CD7A-4F22-F2E9E04C0C46}"/>
              </a:ext>
            </a:extLst>
          </p:cNvPr>
          <p:cNvSpPr/>
          <p:nvPr/>
        </p:nvSpPr>
        <p:spPr>
          <a:xfrm>
            <a:off x="4142055" y="2433469"/>
            <a:ext cx="1196338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提示转接盒或适配器错误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340B405B-80F8-0719-174F-D79A82EDF1F8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 flipV="1">
            <a:off x="3915729" y="3296548"/>
            <a:ext cx="378924" cy="5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AA5438BE-29C8-58AF-113E-906F372BEAD3}"/>
              </a:ext>
            </a:extLst>
          </p:cNvPr>
          <p:cNvCxnSpPr>
            <a:stCxn id="35" idx="3"/>
            <a:endCxn id="36" idx="1"/>
          </p:cNvCxnSpPr>
          <p:nvPr/>
        </p:nvCxnSpPr>
        <p:spPr>
          <a:xfrm>
            <a:off x="5185798" y="3296548"/>
            <a:ext cx="378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E0C6B9F-1DE3-13BE-FF9A-81957810404B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>
            <a:off x="6455867" y="3296548"/>
            <a:ext cx="352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F5309102-E70E-8FBA-A4E1-8122594440EC}"/>
              </a:ext>
            </a:extLst>
          </p:cNvPr>
          <p:cNvCxnSpPr>
            <a:stCxn id="35" idx="0"/>
            <a:endCxn id="39" idx="2"/>
          </p:cNvCxnSpPr>
          <p:nvPr/>
        </p:nvCxnSpPr>
        <p:spPr>
          <a:xfrm flipH="1" flipV="1">
            <a:off x="4740224" y="2843441"/>
            <a:ext cx="2" cy="248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E2C1F20-69B2-E637-B535-707C68B7B999}"/>
              </a:ext>
            </a:extLst>
          </p:cNvPr>
          <p:cNvCxnSpPr>
            <a:stCxn id="39" idx="0"/>
            <a:endCxn id="37" idx="2"/>
          </p:cNvCxnSpPr>
          <p:nvPr/>
        </p:nvCxnSpPr>
        <p:spPr>
          <a:xfrm flipV="1">
            <a:off x="4740224" y="2238535"/>
            <a:ext cx="1" cy="194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4EFD6B01-C6E0-F52A-6203-715AE88214A6}"/>
              </a:ext>
            </a:extLst>
          </p:cNvPr>
          <p:cNvSpPr/>
          <p:nvPr/>
        </p:nvSpPr>
        <p:spPr>
          <a:xfrm>
            <a:off x="3024584" y="3980942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设置</a:t>
            </a:r>
            <a:r>
              <a:rPr lang="en-US" altLang="zh-CN" sz="1200" dirty="0"/>
              <a:t>DIO</a:t>
            </a:r>
            <a:r>
              <a:rPr lang="zh-CN" altLang="en-US" sz="1200" dirty="0"/>
              <a:t>发送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D63FA34-4B11-27F0-FF19-093B64E88FED}"/>
              </a:ext>
            </a:extLst>
          </p:cNvPr>
          <p:cNvSpPr/>
          <p:nvPr/>
        </p:nvSpPr>
        <p:spPr>
          <a:xfrm>
            <a:off x="4294653" y="3975268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设置</a:t>
            </a:r>
            <a:r>
              <a:rPr lang="en-US" altLang="zh-CN" sz="1200" dirty="0"/>
              <a:t>DIO</a:t>
            </a:r>
            <a:r>
              <a:rPr lang="zh-CN" altLang="en-US" sz="1200" dirty="0"/>
              <a:t>采集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AD9AD80-92DD-36BE-69EF-4CF13B32B476}"/>
              </a:ext>
            </a:extLst>
          </p:cNvPr>
          <p:cNvSpPr/>
          <p:nvPr/>
        </p:nvSpPr>
        <p:spPr>
          <a:xfrm>
            <a:off x="5564722" y="3975268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发送信号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5641873-A45A-538F-B379-9DD8248DE4B4}"/>
              </a:ext>
            </a:extLst>
          </p:cNvPr>
          <p:cNvSpPr/>
          <p:nvPr/>
        </p:nvSpPr>
        <p:spPr>
          <a:xfrm>
            <a:off x="6808580" y="3975268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采集信号</a:t>
            </a: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9FC8BD7B-D4A1-91CE-E495-2503180328A6}"/>
              </a:ext>
            </a:extLst>
          </p:cNvPr>
          <p:cNvCxnSpPr>
            <a:stCxn id="50" idx="3"/>
            <a:endCxn id="51" idx="1"/>
          </p:cNvCxnSpPr>
          <p:nvPr/>
        </p:nvCxnSpPr>
        <p:spPr>
          <a:xfrm flipV="1">
            <a:off x="3915729" y="4180254"/>
            <a:ext cx="378924" cy="5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4F9848C-0D05-E04D-B232-A4F14078AE59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5185798" y="4180254"/>
            <a:ext cx="378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A75DC051-B713-189F-379C-F1BB6E1AF301}"/>
              </a:ext>
            </a:extLst>
          </p:cNvPr>
          <p:cNvCxnSpPr>
            <a:stCxn id="52" idx="3"/>
            <a:endCxn id="53" idx="1"/>
          </p:cNvCxnSpPr>
          <p:nvPr/>
        </p:nvCxnSpPr>
        <p:spPr>
          <a:xfrm>
            <a:off x="6455867" y="4180254"/>
            <a:ext cx="352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FD2C318D-6AFB-218D-8C11-224551E17171}"/>
              </a:ext>
            </a:extLst>
          </p:cNvPr>
          <p:cNvSpPr/>
          <p:nvPr/>
        </p:nvSpPr>
        <p:spPr>
          <a:xfrm>
            <a:off x="3024583" y="4847230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比较信号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0CE60BA-1739-48A5-8AD5-0A3EA2508977}"/>
              </a:ext>
            </a:extLst>
          </p:cNvPr>
          <p:cNvSpPr/>
          <p:nvPr/>
        </p:nvSpPr>
        <p:spPr>
          <a:xfrm>
            <a:off x="4294652" y="4841555"/>
            <a:ext cx="216121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打印信息，比较判断是否跳转到隔离流程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3437737-56B4-6AFF-CE12-EE88DB49F5DD}"/>
              </a:ext>
            </a:extLst>
          </p:cNvPr>
          <p:cNvSpPr/>
          <p:nvPr/>
        </p:nvSpPr>
        <p:spPr>
          <a:xfrm>
            <a:off x="6808580" y="4841555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下电并且释放句柄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0831ED7B-5465-612B-F686-1CFFEBF0EED6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915728" y="5046541"/>
            <a:ext cx="378924" cy="5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6E46D52E-007F-DB8B-23DE-56E9CDAB8784}"/>
              </a:ext>
            </a:extLst>
          </p:cNvPr>
          <p:cNvCxnSpPr>
            <a:stCxn id="58" idx="3"/>
            <a:endCxn id="60" idx="1"/>
          </p:cNvCxnSpPr>
          <p:nvPr/>
        </p:nvCxnSpPr>
        <p:spPr>
          <a:xfrm>
            <a:off x="6455867" y="5046541"/>
            <a:ext cx="352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连接符: 肘形 66">
            <a:extLst>
              <a:ext uri="{FF2B5EF4-FFF2-40B4-BE49-F238E27FC236}">
                <a16:creationId xmlns:a16="http://schemas.microsoft.com/office/drawing/2014/main" id="{E6F72A55-AF44-733F-177E-F97176F1B415}"/>
              </a:ext>
            </a:extLst>
          </p:cNvPr>
          <p:cNvCxnSpPr>
            <a:stCxn id="38" idx="2"/>
            <a:endCxn id="50" idx="0"/>
          </p:cNvCxnSpPr>
          <p:nvPr/>
        </p:nvCxnSpPr>
        <p:spPr>
          <a:xfrm rot="5400000">
            <a:off x="5122451" y="1849240"/>
            <a:ext cx="479408" cy="37839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A6E13EC0-C230-882A-3C0C-93E33F8F5E40}"/>
              </a:ext>
            </a:extLst>
          </p:cNvPr>
          <p:cNvCxnSpPr>
            <a:stCxn id="53" idx="2"/>
            <a:endCxn id="57" idx="0"/>
          </p:cNvCxnSpPr>
          <p:nvPr/>
        </p:nvCxnSpPr>
        <p:spPr>
          <a:xfrm rot="5400000">
            <a:off x="5131160" y="2724237"/>
            <a:ext cx="461990" cy="37839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标注: 双弯曲线形 70">
            <a:extLst>
              <a:ext uri="{FF2B5EF4-FFF2-40B4-BE49-F238E27FC236}">
                <a16:creationId xmlns:a16="http://schemas.microsoft.com/office/drawing/2014/main" id="{E9A687A9-4867-BCCD-2E8E-01168FF8F072}"/>
              </a:ext>
            </a:extLst>
          </p:cNvPr>
          <p:cNvSpPr/>
          <p:nvPr/>
        </p:nvSpPr>
        <p:spPr>
          <a:xfrm>
            <a:off x="499831" y="2295065"/>
            <a:ext cx="1939495" cy="865399"/>
          </a:xfrm>
          <a:prstGeom prst="borderCallout3">
            <a:avLst>
              <a:gd name="adj1" fmla="val 99491"/>
              <a:gd name="adj2" fmla="val 45414"/>
              <a:gd name="adj3" fmla="val 130545"/>
              <a:gd name="adj4" fmla="val 50595"/>
              <a:gd name="adj5" fmla="val 161073"/>
              <a:gd name="adj6" fmla="val 71654"/>
              <a:gd name="adj7" fmla="val 218487"/>
              <a:gd name="adj8" fmla="val 12996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发送所用的</a:t>
            </a:r>
            <a:r>
              <a:rPr lang="en-US" altLang="zh-CN" sz="1000" dirty="0"/>
              <a:t>DIO</a:t>
            </a:r>
            <a:r>
              <a:rPr lang="zh-CN" altLang="en-US" sz="1000" dirty="0"/>
              <a:t>模块</a:t>
            </a:r>
            <a:endParaRPr lang="en-US" altLang="zh-CN" sz="1000" dirty="0"/>
          </a:p>
          <a:p>
            <a:pPr algn="ctr"/>
            <a:r>
              <a:rPr lang="zh-CN" altLang="en-US" sz="1000" dirty="0"/>
              <a:t>使用哪些通道发</a:t>
            </a:r>
            <a:endParaRPr lang="en-US" altLang="zh-CN" sz="1000" dirty="0"/>
          </a:p>
          <a:p>
            <a:pPr algn="ctr"/>
            <a:r>
              <a:rPr lang="zh-CN" altLang="en-US" sz="1000" dirty="0"/>
              <a:t>使用主</a:t>
            </a:r>
            <a:r>
              <a:rPr lang="en-US" altLang="zh-CN" sz="1000" dirty="0"/>
              <a:t>\</a:t>
            </a:r>
            <a:r>
              <a:rPr lang="zh-CN" altLang="en-US" sz="1000" dirty="0"/>
              <a:t>从模式发送、</a:t>
            </a:r>
            <a:endParaRPr lang="en-US" altLang="zh-CN" sz="1000" dirty="0"/>
          </a:p>
          <a:p>
            <a:pPr algn="ctr"/>
            <a:r>
              <a:rPr lang="zh-CN" altLang="en-US" sz="1000" dirty="0"/>
              <a:t>发送波形的频率</a:t>
            </a:r>
            <a:endParaRPr lang="en-US" altLang="zh-CN" sz="1000" dirty="0"/>
          </a:p>
          <a:p>
            <a:pPr algn="ctr"/>
            <a:r>
              <a:rPr lang="zh-CN" altLang="en-US" sz="1000" dirty="0"/>
              <a:t>发送波形文件的路径</a:t>
            </a:r>
          </a:p>
        </p:txBody>
      </p:sp>
      <p:sp>
        <p:nvSpPr>
          <p:cNvPr id="72" name="标注: 双弯曲线形 71">
            <a:extLst>
              <a:ext uri="{FF2B5EF4-FFF2-40B4-BE49-F238E27FC236}">
                <a16:creationId xmlns:a16="http://schemas.microsoft.com/office/drawing/2014/main" id="{AA0515E3-AD1F-CE77-9F18-F4AEA92EB4ED}"/>
              </a:ext>
            </a:extLst>
          </p:cNvPr>
          <p:cNvSpPr/>
          <p:nvPr/>
        </p:nvSpPr>
        <p:spPr>
          <a:xfrm>
            <a:off x="247185" y="4036742"/>
            <a:ext cx="1939495" cy="865399"/>
          </a:xfrm>
          <a:prstGeom prst="borderCallout3">
            <a:avLst>
              <a:gd name="adj1" fmla="val 50182"/>
              <a:gd name="adj2" fmla="val 99789"/>
              <a:gd name="adj3" fmla="val 60808"/>
              <a:gd name="adj4" fmla="val 117228"/>
              <a:gd name="adj5" fmla="val 60342"/>
              <a:gd name="adj6" fmla="val 135459"/>
              <a:gd name="adj7" fmla="val 41679"/>
              <a:gd name="adj8" fmla="val 23211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采集所用的</a:t>
            </a:r>
            <a:r>
              <a:rPr lang="en-US" altLang="zh-CN" sz="1000" dirty="0"/>
              <a:t>DIO</a:t>
            </a:r>
            <a:r>
              <a:rPr lang="zh-CN" altLang="en-US" sz="1000" dirty="0"/>
              <a:t>模块</a:t>
            </a:r>
            <a:endParaRPr lang="en-US" altLang="zh-CN" sz="1000" dirty="0"/>
          </a:p>
          <a:p>
            <a:pPr algn="ctr"/>
            <a:r>
              <a:rPr lang="zh-CN" altLang="en-US" sz="1000" dirty="0"/>
              <a:t>使用哪些通道采集</a:t>
            </a:r>
            <a:endParaRPr lang="en-US" altLang="zh-CN" sz="1000" dirty="0"/>
          </a:p>
          <a:p>
            <a:pPr algn="ctr"/>
            <a:r>
              <a:rPr lang="zh-CN" altLang="en-US" sz="1000" dirty="0"/>
              <a:t>使用主</a:t>
            </a:r>
            <a:r>
              <a:rPr lang="en-US" altLang="zh-CN" sz="1000" dirty="0"/>
              <a:t>\</a:t>
            </a:r>
            <a:r>
              <a:rPr lang="zh-CN" altLang="en-US" sz="1000" dirty="0"/>
              <a:t>从模式采集、</a:t>
            </a:r>
            <a:endParaRPr lang="en-US" altLang="zh-CN" sz="1000" dirty="0"/>
          </a:p>
          <a:p>
            <a:pPr algn="ctr"/>
            <a:r>
              <a:rPr lang="zh-CN" altLang="en-US" sz="1000" dirty="0"/>
              <a:t>采集的触发模式</a:t>
            </a:r>
            <a:endParaRPr lang="en-US" altLang="zh-CN" sz="1000" dirty="0"/>
          </a:p>
          <a:p>
            <a:pPr algn="ctr"/>
            <a:r>
              <a:rPr lang="zh-CN" altLang="en-US" sz="1000" dirty="0"/>
              <a:t>采集波形存储的路径</a:t>
            </a:r>
          </a:p>
        </p:txBody>
      </p:sp>
      <p:sp>
        <p:nvSpPr>
          <p:cNvPr id="73" name="标注: 双弯曲线形 72">
            <a:extLst>
              <a:ext uri="{FF2B5EF4-FFF2-40B4-BE49-F238E27FC236}">
                <a16:creationId xmlns:a16="http://schemas.microsoft.com/office/drawing/2014/main" id="{D7AA694B-7633-7276-6E11-D8B26755A45C}"/>
              </a:ext>
            </a:extLst>
          </p:cNvPr>
          <p:cNvSpPr/>
          <p:nvPr/>
        </p:nvSpPr>
        <p:spPr>
          <a:xfrm>
            <a:off x="8314861" y="3757931"/>
            <a:ext cx="1939495" cy="865399"/>
          </a:xfrm>
          <a:prstGeom prst="borderCallout3">
            <a:avLst>
              <a:gd name="adj1" fmla="val 99491"/>
              <a:gd name="adj2" fmla="val 45414"/>
              <a:gd name="adj3" fmla="val 116457"/>
              <a:gd name="adj4" fmla="val 27965"/>
              <a:gd name="adj5" fmla="val 112468"/>
              <a:gd name="adj6" fmla="val -57527"/>
              <a:gd name="adj7" fmla="val 129027"/>
              <a:gd name="adj8" fmla="val -96969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最大值、最小值、测试结果、测试项名称、跳转到的隔离流程的名称</a:t>
            </a:r>
          </a:p>
        </p:txBody>
      </p:sp>
      <p:sp>
        <p:nvSpPr>
          <p:cNvPr id="74" name="标注: 双弯曲线形 73">
            <a:extLst>
              <a:ext uri="{FF2B5EF4-FFF2-40B4-BE49-F238E27FC236}">
                <a16:creationId xmlns:a16="http://schemas.microsoft.com/office/drawing/2014/main" id="{CE79FD4C-5783-185A-B61F-FAE41F11A3EE}"/>
              </a:ext>
            </a:extLst>
          </p:cNvPr>
          <p:cNvSpPr/>
          <p:nvPr/>
        </p:nvSpPr>
        <p:spPr>
          <a:xfrm>
            <a:off x="4156505" y="5555011"/>
            <a:ext cx="1939495" cy="865399"/>
          </a:xfrm>
          <a:prstGeom prst="borderCallout3">
            <a:avLst>
              <a:gd name="adj1" fmla="val 50886"/>
              <a:gd name="adj2" fmla="val 468"/>
              <a:gd name="adj3" fmla="val 42494"/>
              <a:gd name="adj4" fmla="val -19181"/>
              <a:gd name="adj5" fmla="val 6101"/>
              <a:gd name="adj6" fmla="val -32697"/>
              <a:gd name="adj7" fmla="val -32988"/>
              <a:gd name="adj8" fmla="val -3630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标准波形文件</a:t>
            </a:r>
            <a:endParaRPr lang="en-US" altLang="zh-CN" sz="1000" dirty="0"/>
          </a:p>
          <a:p>
            <a:pPr algn="ctr"/>
            <a:r>
              <a:rPr lang="zh-CN" altLang="en-US" sz="1000" dirty="0"/>
              <a:t>采集到的波形文件</a:t>
            </a:r>
            <a:endParaRPr lang="en-US" altLang="zh-CN" sz="1000" dirty="0"/>
          </a:p>
          <a:p>
            <a:pPr algn="ctr"/>
            <a:r>
              <a:rPr lang="zh-CN" altLang="en-US" sz="1000" dirty="0"/>
              <a:t>输出</a:t>
            </a:r>
            <a:r>
              <a:rPr lang="en-US" altLang="zh-CN" sz="1000" dirty="0"/>
              <a:t>0</a:t>
            </a:r>
            <a:r>
              <a:rPr lang="zh-CN" altLang="en-US" sz="1000" dirty="0"/>
              <a:t>：比对成功</a:t>
            </a:r>
            <a:endParaRPr lang="en-US" altLang="zh-CN" sz="1000" dirty="0"/>
          </a:p>
          <a:p>
            <a:pPr algn="ctr"/>
            <a:r>
              <a:rPr lang="zh-CN" altLang="en-US" sz="1000" dirty="0"/>
              <a:t>输出</a:t>
            </a:r>
            <a:r>
              <a:rPr lang="en-US" altLang="zh-CN" sz="1000" dirty="0"/>
              <a:t>1</a:t>
            </a:r>
            <a:r>
              <a:rPr lang="zh-CN" altLang="en-US" sz="1000" dirty="0"/>
              <a:t>：比对失败</a:t>
            </a:r>
          </a:p>
        </p:txBody>
      </p:sp>
    </p:spTree>
    <p:extLst>
      <p:ext uri="{BB962C8B-B14F-4D97-AF65-F5344CB8AC3E}">
        <p14:creationId xmlns:p14="http://schemas.microsoft.com/office/powerpoint/2010/main" val="4176276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十四所项目</a:t>
            </a:r>
            <a:endParaRPr lang="en-US" altLang="zh-CN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E70A389-40FE-4811-BDF5-543B01EED08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13653" y="1013745"/>
            <a:ext cx="3850955" cy="400110"/>
          </a:xfrm>
        </p:spPr>
        <p:txBody>
          <a:bodyPr/>
          <a:lstStyle/>
          <a:p>
            <a:pPr algn="l"/>
            <a:r>
              <a:rPr lang="zh-CN" altLang="en-US" dirty="0"/>
              <a:t>信号模块</a:t>
            </a:r>
            <a:r>
              <a:rPr lang="en-US" altLang="zh-CN" dirty="0"/>
              <a:t>---</a:t>
            </a:r>
            <a:r>
              <a:rPr lang="zh-CN" altLang="en-US" dirty="0"/>
              <a:t>隔离流程</a:t>
            </a:r>
            <a:endParaRPr lang="en-US" altLang="zh-CN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2" name="Group 48">
            <a:extLst>
              <a:ext uri="{FF2B5EF4-FFF2-40B4-BE49-F238E27FC236}">
                <a16:creationId xmlns:a16="http://schemas.microsoft.com/office/drawing/2014/main" id="{E0641B04-CF28-47FC-B4FF-108CC841ABB9}"/>
              </a:ext>
            </a:extLst>
          </p:cNvPr>
          <p:cNvGrpSpPr/>
          <p:nvPr/>
        </p:nvGrpSpPr>
        <p:grpSpPr>
          <a:xfrm>
            <a:off x="522914" y="1008815"/>
            <a:ext cx="409972" cy="409972"/>
            <a:chOff x="669869" y="597304"/>
            <a:chExt cx="409972" cy="409972"/>
          </a:xfrm>
        </p:grpSpPr>
        <p:sp>
          <p:nvSpPr>
            <p:cNvPr id="23" name="íṥļîḓê">
              <a:extLst>
                <a:ext uri="{FF2B5EF4-FFF2-40B4-BE49-F238E27FC236}">
                  <a16:creationId xmlns:a16="http://schemas.microsoft.com/office/drawing/2014/main" id="{7B2345AD-A803-46D2-B05E-29E438699FAF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íṥlíḓê">
              <a:extLst>
                <a:ext uri="{FF2B5EF4-FFF2-40B4-BE49-F238E27FC236}">
                  <a16:creationId xmlns:a16="http://schemas.microsoft.com/office/drawing/2014/main" id="{A3E53F59-5D83-4FC9-AB64-56F68D627586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ïśļiḑé">
              <a:extLst>
                <a:ext uri="{FF2B5EF4-FFF2-40B4-BE49-F238E27FC236}">
                  <a16:creationId xmlns:a16="http://schemas.microsoft.com/office/drawing/2014/main" id="{934473A0-D6D9-429D-BA9F-20BF35DEE440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605B6B94-461B-8EAE-2B09-CD0FE0702EC4}"/>
              </a:ext>
            </a:extLst>
          </p:cNvPr>
          <p:cNvSpPr/>
          <p:nvPr/>
        </p:nvSpPr>
        <p:spPr>
          <a:xfrm>
            <a:off x="660400" y="3011826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初始化仪器句柄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DE6DEBC-6005-6E69-5381-524BF5E20CCF}"/>
              </a:ext>
            </a:extLst>
          </p:cNvPr>
          <p:cNvSpPr/>
          <p:nvPr/>
        </p:nvSpPr>
        <p:spPr>
          <a:xfrm>
            <a:off x="1930469" y="3011826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上电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340B405B-80F8-0719-174F-D79A82EDF1F8}"/>
              </a:ext>
            </a:extLst>
          </p:cNvPr>
          <p:cNvCxnSpPr>
            <a:cxnSpLocks/>
            <a:stCxn id="34" idx="3"/>
            <a:endCxn id="38" idx="1"/>
          </p:cNvCxnSpPr>
          <p:nvPr/>
        </p:nvCxnSpPr>
        <p:spPr>
          <a:xfrm>
            <a:off x="1551545" y="3216812"/>
            <a:ext cx="378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4EFD6B01-C6E0-F52A-6203-715AE88214A6}"/>
              </a:ext>
            </a:extLst>
          </p:cNvPr>
          <p:cNvSpPr/>
          <p:nvPr/>
        </p:nvSpPr>
        <p:spPr>
          <a:xfrm>
            <a:off x="3200537" y="3006152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边界扫描</a:t>
            </a:r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CFA5D55-BA70-3E23-2FAB-454877E5B8C3}"/>
              </a:ext>
            </a:extLst>
          </p:cNvPr>
          <p:cNvSpPr txBox="1"/>
          <p:nvPr/>
        </p:nvSpPr>
        <p:spPr>
          <a:xfrm>
            <a:off x="486968" y="1705878"/>
            <a:ext cx="78340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边界扫描测试：在芯片的每个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I/ O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脚附加一个边界扫描单元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(BSC ,boundary scan cell)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BSC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主要是由寄存器组成的。每个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BSC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有两个数据通道 ：一个是测试数据通道，测试数据输入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TDI (test data input)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、测试数据输出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TDO(test data output)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；另一个是正常数据通道，正常数据输入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NDI( normal data input )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、正常数据输出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NDO (normal data output)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。</a:t>
            </a:r>
            <a:endParaRPr lang="zh-CN" altLang="en-US" sz="1400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D7F0734-B86F-F75C-6C99-AA13B13C6BD6}"/>
              </a:ext>
            </a:extLst>
          </p:cNvPr>
          <p:cNvCxnSpPr>
            <a:stCxn id="38" idx="3"/>
            <a:endCxn id="50" idx="1"/>
          </p:cNvCxnSpPr>
          <p:nvPr/>
        </p:nvCxnSpPr>
        <p:spPr>
          <a:xfrm flipV="1">
            <a:off x="2821614" y="3211138"/>
            <a:ext cx="378923" cy="5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684DB7C-8D6C-0E15-A7B6-6D32DCAB79BC}"/>
              </a:ext>
            </a:extLst>
          </p:cNvPr>
          <p:cNvGrpSpPr/>
          <p:nvPr/>
        </p:nvGrpSpPr>
        <p:grpSpPr>
          <a:xfrm>
            <a:off x="7891026" y="2659985"/>
            <a:ext cx="982143" cy="1269996"/>
            <a:chOff x="7379603" y="2078756"/>
            <a:chExt cx="982143" cy="1269996"/>
          </a:xfrm>
        </p:grpSpPr>
        <p:pic>
          <p:nvPicPr>
            <p:cNvPr id="14" name="图形 13" descr="处理器">
              <a:extLst>
                <a:ext uri="{FF2B5EF4-FFF2-40B4-BE49-F238E27FC236}">
                  <a16:creationId xmlns:a16="http://schemas.microsoft.com/office/drawing/2014/main" id="{68992DA2-880F-0496-3EC3-3CD0D6374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9603" y="2078756"/>
              <a:ext cx="982143" cy="982143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D0FED12-5083-9DF4-7664-C80D9BED5455}"/>
                </a:ext>
              </a:extLst>
            </p:cNvPr>
            <p:cNvSpPr txBox="1"/>
            <p:nvPr/>
          </p:nvSpPr>
          <p:spPr>
            <a:xfrm>
              <a:off x="7607784" y="2979420"/>
              <a:ext cx="525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D1</a:t>
              </a:r>
              <a:endParaRPr lang="zh-CN" altLang="en-US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1360367-2F97-18AC-1B45-15DAA7CCAD83}"/>
              </a:ext>
            </a:extLst>
          </p:cNvPr>
          <p:cNvGrpSpPr/>
          <p:nvPr/>
        </p:nvGrpSpPr>
        <p:grpSpPr>
          <a:xfrm>
            <a:off x="9666242" y="2659985"/>
            <a:ext cx="982143" cy="1269996"/>
            <a:chOff x="8667308" y="2078756"/>
            <a:chExt cx="982143" cy="1269996"/>
          </a:xfrm>
        </p:grpSpPr>
        <p:pic>
          <p:nvPicPr>
            <p:cNvPr id="17" name="图形 16" descr="处理器">
              <a:extLst>
                <a:ext uri="{FF2B5EF4-FFF2-40B4-BE49-F238E27FC236}">
                  <a16:creationId xmlns:a16="http://schemas.microsoft.com/office/drawing/2014/main" id="{FC4B02A0-670A-D388-0E92-4C4F9973C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67308" y="2078756"/>
              <a:ext cx="982143" cy="982143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5521D25-1A32-14AB-A4A5-A6118B27F1A3}"/>
                </a:ext>
              </a:extLst>
            </p:cNvPr>
            <p:cNvSpPr txBox="1"/>
            <p:nvPr/>
          </p:nvSpPr>
          <p:spPr>
            <a:xfrm>
              <a:off x="8895489" y="2979420"/>
              <a:ext cx="525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D2</a:t>
              </a:r>
              <a:endParaRPr lang="zh-CN" altLang="en-US" dirty="0"/>
            </a:p>
          </p:txBody>
        </p:sp>
      </p:grp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E8580A1-63C8-6C33-C083-39F957743408}"/>
              </a:ext>
            </a:extLst>
          </p:cNvPr>
          <p:cNvCxnSpPr>
            <a:endCxn id="14" idx="1"/>
          </p:cNvCxnSpPr>
          <p:nvPr/>
        </p:nvCxnSpPr>
        <p:spPr>
          <a:xfrm>
            <a:off x="7255123" y="3151056"/>
            <a:ext cx="6359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9129268B-3C62-7485-DEBA-F55A71243321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>
            <a:off x="8873169" y="3151057"/>
            <a:ext cx="793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DDFAC07F-42CD-8415-6ACE-CFA7FB71CF17}"/>
              </a:ext>
            </a:extLst>
          </p:cNvPr>
          <p:cNvCxnSpPr>
            <a:stCxn id="17" idx="3"/>
          </p:cNvCxnSpPr>
          <p:nvPr/>
        </p:nvCxnSpPr>
        <p:spPr>
          <a:xfrm flipV="1">
            <a:off x="10648385" y="3151056"/>
            <a:ext cx="5691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1174B018-20B2-8983-1C6C-DAA92C115FF2}"/>
              </a:ext>
            </a:extLst>
          </p:cNvPr>
          <p:cNvSpPr/>
          <p:nvPr/>
        </p:nvSpPr>
        <p:spPr>
          <a:xfrm>
            <a:off x="4470605" y="2999072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表笔点测</a:t>
            </a: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6C986F3C-E1F8-6D72-8DCA-A17733454970}"/>
              </a:ext>
            </a:extLst>
          </p:cNvPr>
          <p:cNvCxnSpPr>
            <a:stCxn id="50" idx="3"/>
            <a:endCxn id="61" idx="1"/>
          </p:cNvCxnSpPr>
          <p:nvPr/>
        </p:nvCxnSpPr>
        <p:spPr>
          <a:xfrm flipV="1">
            <a:off x="4091682" y="3204058"/>
            <a:ext cx="378923" cy="7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43861DA3-6012-B9E0-C9BB-5B18FB32F57B}"/>
              </a:ext>
            </a:extLst>
          </p:cNvPr>
          <p:cNvSpPr txBox="1"/>
          <p:nvPr/>
        </p:nvSpPr>
        <p:spPr>
          <a:xfrm>
            <a:off x="4120796" y="2913650"/>
            <a:ext cx="349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N</a:t>
            </a:r>
            <a:endParaRPr lang="zh-CN" altLang="en-US" sz="14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5AA8127E-C1B2-1B68-E77E-90F669D024CE}"/>
              </a:ext>
            </a:extLst>
          </p:cNvPr>
          <p:cNvSpPr/>
          <p:nvPr/>
        </p:nvSpPr>
        <p:spPr>
          <a:xfrm>
            <a:off x="5839338" y="2999072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报告故障</a:t>
            </a: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FBEEED76-6C59-F31C-4DA0-50FFDB0B1AF8}"/>
              </a:ext>
            </a:extLst>
          </p:cNvPr>
          <p:cNvCxnSpPr>
            <a:stCxn id="61" idx="3"/>
            <a:endCxn id="68" idx="1"/>
          </p:cNvCxnSpPr>
          <p:nvPr/>
        </p:nvCxnSpPr>
        <p:spPr>
          <a:xfrm>
            <a:off x="5361750" y="3204058"/>
            <a:ext cx="477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33BF5BCB-186B-00FE-4C26-22BF7BBD7687}"/>
              </a:ext>
            </a:extLst>
          </p:cNvPr>
          <p:cNvSpPr/>
          <p:nvPr/>
        </p:nvSpPr>
        <p:spPr>
          <a:xfrm>
            <a:off x="3200537" y="3804908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边界扫描</a:t>
            </a:r>
            <a:r>
              <a:rPr lang="en-US" altLang="zh-CN" sz="1200" dirty="0"/>
              <a:t>2</a:t>
            </a:r>
            <a:endParaRPr lang="zh-CN" altLang="en-US" sz="120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741F5E6E-6307-78A4-D0B2-339C4077D5FE}"/>
              </a:ext>
            </a:extLst>
          </p:cNvPr>
          <p:cNvSpPr/>
          <p:nvPr/>
        </p:nvSpPr>
        <p:spPr>
          <a:xfrm>
            <a:off x="4470605" y="3797828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表笔点测</a:t>
            </a:r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41D2C1AD-C161-DFD0-3836-DDC3A490EF4E}"/>
              </a:ext>
            </a:extLst>
          </p:cNvPr>
          <p:cNvCxnSpPr>
            <a:stCxn id="77" idx="3"/>
            <a:endCxn id="78" idx="1"/>
          </p:cNvCxnSpPr>
          <p:nvPr/>
        </p:nvCxnSpPr>
        <p:spPr>
          <a:xfrm flipV="1">
            <a:off x="4091682" y="4002814"/>
            <a:ext cx="378923" cy="7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E222C7E2-8DF1-A29E-94DF-4EB475C1C17A}"/>
              </a:ext>
            </a:extLst>
          </p:cNvPr>
          <p:cNvSpPr txBox="1"/>
          <p:nvPr/>
        </p:nvSpPr>
        <p:spPr>
          <a:xfrm>
            <a:off x="4120796" y="3712406"/>
            <a:ext cx="349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N</a:t>
            </a:r>
            <a:endParaRPr lang="zh-CN" altLang="en-US" sz="1400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5B1139E-773B-45FD-27DA-BD54B633AC17}"/>
              </a:ext>
            </a:extLst>
          </p:cNvPr>
          <p:cNvSpPr/>
          <p:nvPr/>
        </p:nvSpPr>
        <p:spPr>
          <a:xfrm>
            <a:off x="5839338" y="3797828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报告故障</a:t>
            </a: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61A5960B-D70F-A284-10DC-7C26853083A9}"/>
              </a:ext>
            </a:extLst>
          </p:cNvPr>
          <p:cNvCxnSpPr>
            <a:stCxn id="78" idx="3"/>
            <a:endCxn id="81" idx="1"/>
          </p:cNvCxnSpPr>
          <p:nvPr/>
        </p:nvCxnSpPr>
        <p:spPr>
          <a:xfrm>
            <a:off x="5361750" y="4002814"/>
            <a:ext cx="477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矩形 82">
            <a:extLst>
              <a:ext uri="{FF2B5EF4-FFF2-40B4-BE49-F238E27FC236}">
                <a16:creationId xmlns:a16="http://schemas.microsoft.com/office/drawing/2014/main" id="{278FFE6F-6F01-F401-22A4-9CD565874AD9}"/>
              </a:ext>
            </a:extLst>
          </p:cNvPr>
          <p:cNvSpPr/>
          <p:nvPr/>
        </p:nvSpPr>
        <p:spPr>
          <a:xfrm>
            <a:off x="3203077" y="4659497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边界扫描</a:t>
            </a:r>
            <a:r>
              <a:rPr lang="en-US" altLang="zh-CN" sz="1200" dirty="0"/>
              <a:t>3</a:t>
            </a:r>
            <a:endParaRPr lang="zh-CN" altLang="en-US" sz="1200" dirty="0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A6DFF375-1AE1-BF4C-4424-6D4908BCAFD0}"/>
              </a:ext>
            </a:extLst>
          </p:cNvPr>
          <p:cNvSpPr/>
          <p:nvPr/>
        </p:nvSpPr>
        <p:spPr>
          <a:xfrm>
            <a:off x="4473145" y="4652417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表笔点测</a:t>
            </a: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23C914EF-6AD7-189E-8F62-8BD452A4D6DF}"/>
              </a:ext>
            </a:extLst>
          </p:cNvPr>
          <p:cNvCxnSpPr>
            <a:stCxn id="83" idx="3"/>
            <a:endCxn id="84" idx="1"/>
          </p:cNvCxnSpPr>
          <p:nvPr/>
        </p:nvCxnSpPr>
        <p:spPr>
          <a:xfrm flipV="1">
            <a:off x="4094222" y="4857403"/>
            <a:ext cx="378923" cy="7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7B80F9FB-5BF8-ABEA-8533-7765731354CC}"/>
              </a:ext>
            </a:extLst>
          </p:cNvPr>
          <p:cNvSpPr txBox="1"/>
          <p:nvPr/>
        </p:nvSpPr>
        <p:spPr>
          <a:xfrm>
            <a:off x="4123336" y="4566995"/>
            <a:ext cx="349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N</a:t>
            </a:r>
            <a:endParaRPr lang="zh-CN" altLang="en-US" sz="1400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CB1B1BA-4F4A-7B27-6A25-6E3D6F8E9513}"/>
              </a:ext>
            </a:extLst>
          </p:cNvPr>
          <p:cNvSpPr/>
          <p:nvPr/>
        </p:nvSpPr>
        <p:spPr>
          <a:xfrm>
            <a:off x="5841878" y="4652417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报告故障</a:t>
            </a:r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1B461E95-9B96-E2C9-42F1-8EFF05388009}"/>
              </a:ext>
            </a:extLst>
          </p:cNvPr>
          <p:cNvCxnSpPr>
            <a:stCxn id="84" idx="3"/>
            <a:endCxn id="87" idx="1"/>
          </p:cNvCxnSpPr>
          <p:nvPr/>
        </p:nvCxnSpPr>
        <p:spPr>
          <a:xfrm>
            <a:off x="5364290" y="4857403"/>
            <a:ext cx="477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BAD87F45-A706-B34A-D41E-F5FE039B585F}"/>
              </a:ext>
            </a:extLst>
          </p:cNvPr>
          <p:cNvCxnSpPr>
            <a:stCxn id="50" idx="2"/>
            <a:endCxn id="77" idx="0"/>
          </p:cNvCxnSpPr>
          <p:nvPr/>
        </p:nvCxnSpPr>
        <p:spPr>
          <a:xfrm>
            <a:off x="3646110" y="3416124"/>
            <a:ext cx="0" cy="38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D92F7138-8348-86D2-2C02-ADD9BB25E120}"/>
              </a:ext>
            </a:extLst>
          </p:cNvPr>
          <p:cNvCxnSpPr>
            <a:stCxn id="77" idx="2"/>
            <a:endCxn id="83" idx="0"/>
          </p:cNvCxnSpPr>
          <p:nvPr/>
        </p:nvCxnSpPr>
        <p:spPr>
          <a:xfrm>
            <a:off x="3646110" y="4214880"/>
            <a:ext cx="2540" cy="44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B44A498F-3694-5915-0B7F-6B2CFC992832}"/>
              </a:ext>
            </a:extLst>
          </p:cNvPr>
          <p:cNvSpPr txBox="1"/>
          <p:nvPr/>
        </p:nvSpPr>
        <p:spPr>
          <a:xfrm>
            <a:off x="3675225" y="3446131"/>
            <a:ext cx="349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Y</a:t>
            </a:r>
            <a:endParaRPr lang="zh-CN" altLang="en-US" sz="1400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62590748-93DD-0005-D630-56C7F55E2636}"/>
              </a:ext>
            </a:extLst>
          </p:cNvPr>
          <p:cNvSpPr txBox="1"/>
          <p:nvPr/>
        </p:nvSpPr>
        <p:spPr>
          <a:xfrm>
            <a:off x="3675225" y="4268576"/>
            <a:ext cx="349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Y</a:t>
            </a:r>
            <a:endParaRPr lang="zh-CN" altLang="en-US" sz="1400" dirty="0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6BF39E65-6D7F-F939-608E-54E4DECF3971}"/>
              </a:ext>
            </a:extLst>
          </p:cNvPr>
          <p:cNvSpPr/>
          <p:nvPr/>
        </p:nvSpPr>
        <p:spPr>
          <a:xfrm>
            <a:off x="3200536" y="5401221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下电并且释放句柄</a:t>
            </a:r>
          </a:p>
        </p:txBody>
      </p: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890B0303-0494-6DBA-1D2C-0C6DBBFF1C0B}"/>
              </a:ext>
            </a:extLst>
          </p:cNvPr>
          <p:cNvCxnSpPr>
            <a:stCxn id="83" idx="2"/>
            <a:endCxn id="95" idx="0"/>
          </p:cNvCxnSpPr>
          <p:nvPr/>
        </p:nvCxnSpPr>
        <p:spPr>
          <a:xfrm flipH="1">
            <a:off x="3646109" y="5069469"/>
            <a:ext cx="2541" cy="33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E9423453-BA78-81B6-8507-3C9319BF21B5}"/>
              </a:ext>
            </a:extLst>
          </p:cNvPr>
          <p:cNvSpPr txBox="1"/>
          <p:nvPr/>
        </p:nvSpPr>
        <p:spPr>
          <a:xfrm>
            <a:off x="3669397" y="5093444"/>
            <a:ext cx="349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Y</a:t>
            </a:r>
            <a:endParaRPr lang="zh-CN" altLang="en-US" sz="1400" dirty="0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653B231F-4925-59B6-CA1F-90FBAD580B14}"/>
              </a:ext>
            </a:extLst>
          </p:cNvPr>
          <p:cNvGrpSpPr/>
          <p:nvPr/>
        </p:nvGrpSpPr>
        <p:grpSpPr>
          <a:xfrm>
            <a:off x="7891026" y="3882126"/>
            <a:ext cx="982143" cy="1269996"/>
            <a:chOff x="7379603" y="2078756"/>
            <a:chExt cx="982143" cy="1269996"/>
          </a:xfrm>
        </p:grpSpPr>
        <p:pic>
          <p:nvPicPr>
            <p:cNvPr id="100" name="图形 99" descr="处理器">
              <a:extLst>
                <a:ext uri="{FF2B5EF4-FFF2-40B4-BE49-F238E27FC236}">
                  <a16:creationId xmlns:a16="http://schemas.microsoft.com/office/drawing/2014/main" id="{5F833075-EE1F-B94D-3649-1D0A5A6AC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9603" y="2078756"/>
              <a:ext cx="982143" cy="982143"/>
            </a:xfrm>
            <a:prstGeom prst="rect">
              <a:avLst/>
            </a:prstGeom>
          </p:spPr>
        </p:pic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230E9AA8-7FFE-6CF5-C065-1E63D98A8BED}"/>
                </a:ext>
              </a:extLst>
            </p:cNvPr>
            <p:cNvSpPr txBox="1"/>
            <p:nvPr/>
          </p:nvSpPr>
          <p:spPr>
            <a:xfrm>
              <a:off x="7607784" y="2979420"/>
              <a:ext cx="525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D1</a:t>
              </a:r>
              <a:endParaRPr lang="zh-CN" altLang="en-US" dirty="0"/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57F7AB75-0880-08C9-39B1-DC987446EC75}"/>
              </a:ext>
            </a:extLst>
          </p:cNvPr>
          <p:cNvGrpSpPr/>
          <p:nvPr/>
        </p:nvGrpSpPr>
        <p:grpSpPr>
          <a:xfrm>
            <a:off x="9666242" y="3882126"/>
            <a:ext cx="982143" cy="1269996"/>
            <a:chOff x="8667308" y="2078756"/>
            <a:chExt cx="982143" cy="1269996"/>
          </a:xfrm>
        </p:grpSpPr>
        <p:pic>
          <p:nvPicPr>
            <p:cNvPr id="103" name="图形 102" descr="处理器">
              <a:extLst>
                <a:ext uri="{FF2B5EF4-FFF2-40B4-BE49-F238E27FC236}">
                  <a16:creationId xmlns:a16="http://schemas.microsoft.com/office/drawing/2014/main" id="{8FF69752-0981-649F-6A7B-4A891C274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67308" y="2078756"/>
              <a:ext cx="982143" cy="982143"/>
            </a:xfrm>
            <a:prstGeom prst="rect">
              <a:avLst/>
            </a:prstGeom>
          </p:spPr>
        </p:pic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695DD976-F704-1447-4D21-276D01FF21B4}"/>
                </a:ext>
              </a:extLst>
            </p:cNvPr>
            <p:cNvSpPr txBox="1"/>
            <p:nvPr/>
          </p:nvSpPr>
          <p:spPr>
            <a:xfrm>
              <a:off x="8895489" y="2979420"/>
              <a:ext cx="525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D3</a:t>
              </a:r>
              <a:endParaRPr lang="zh-CN" altLang="en-US" dirty="0"/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1AC66539-5BB6-0E88-302D-0442AE9DF4A6}"/>
              </a:ext>
            </a:extLst>
          </p:cNvPr>
          <p:cNvCxnSpPr>
            <a:endCxn id="100" idx="1"/>
          </p:cNvCxnSpPr>
          <p:nvPr/>
        </p:nvCxnSpPr>
        <p:spPr>
          <a:xfrm>
            <a:off x="7255123" y="4373197"/>
            <a:ext cx="6359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50AC2458-68D0-D71E-CD7E-627CC1061458}"/>
              </a:ext>
            </a:extLst>
          </p:cNvPr>
          <p:cNvCxnSpPr>
            <a:stCxn id="100" idx="3"/>
            <a:endCxn id="103" idx="1"/>
          </p:cNvCxnSpPr>
          <p:nvPr/>
        </p:nvCxnSpPr>
        <p:spPr>
          <a:xfrm>
            <a:off x="8873169" y="4373198"/>
            <a:ext cx="793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087DD714-8B6C-18CA-6D17-31F694E30AF5}"/>
              </a:ext>
            </a:extLst>
          </p:cNvPr>
          <p:cNvCxnSpPr>
            <a:stCxn id="103" idx="3"/>
          </p:cNvCxnSpPr>
          <p:nvPr/>
        </p:nvCxnSpPr>
        <p:spPr>
          <a:xfrm flipV="1">
            <a:off x="10648385" y="4373197"/>
            <a:ext cx="5691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5CC1DA5F-ABDD-60B0-3C8C-96B74828D1AF}"/>
              </a:ext>
            </a:extLst>
          </p:cNvPr>
          <p:cNvGrpSpPr/>
          <p:nvPr/>
        </p:nvGrpSpPr>
        <p:grpSpPr>
          <a:xfrm>
            <a:off x="7891026" y="5093444"/>
            <a:ext cx="982143" cy="1269996"/>
            <a:chOff x="7379603" y="2078756"/>
            <a:chExt cx="982143" cy="1269996"/>
          </a:xfrm>
        </p:grpSpPr>
        <p:pic>
          <p:nvPicPr>
            <p:cNvPr id="109" name="图形 108" descr="处理器">
              <a:extLst>
                <a:ext uri="{FF2B5EF4-FFF2-40B4-BE49-F238E27FC236}">
                  <a16:creationId xmlns:a16="http://schemas.microsoft.com/office/drawing/2014/main" id="{2D686FD1-50C4-8E7D-7A36-7CBD01F1F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9603" y="2078756"/>
              <a:ext cx="982143" cy="982143"/>
            </a:xfrm>
            <a:prstGeom prst="rect">
              <a:avLst/>
            </a:prstGeom>
          </p:spPr>
        </p:pic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EBC30C48-8102-278F-DD46-23712FD941A0}"/>
                </a:ext>
              </a:extLst>
            </p:cNvPr>
            <p:cNvSpPr txBox="1"/>
            <p:nvPr/>
          </p:nvSpPr>
          <p:spPr>
            <a:xfrm>
              <a:off x="7607784" y="2979420"/>
              <a:ext cx="525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D1</a:t>
              </a:r>
              <a:endParaRPr lang="zh-CN" altLang="en-US" dirty="0"/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7D31808A-FBB3-DC3B-42E8-73263107C06F}"/>
              </a:ext>
            </a:extLst>
          </p:cNvPr>
          <p:cNvGrpSpPr/>
          <p:nvPr/>
        </p:nvGrpSpPr>
        <p:grpSpPr>
          <a:xfrm>
            <a:off x="9666242" y="5093444"/>
            <a:ext cx="982143" cy="1269996"/>
            <a:chOff x="8667308" y="2078756"/>
            <a:chExt cx="982143" cy="1269996"/>
          </a:xfrm>
        </p:grpSpPr>
        <p:pic>
          <p:nvPicPr>
            <p:cNvPr id="112" name="图形 111" descr="处理器">
              <a:extLst>
                <a:ext uri="{FF2B5EF4-FFF2-40B4-BE49-F238E27FC236}">
                  <a16:creationId xmlns:a16="http://schemas.microsoft.com/office/drawing/2014/main" id="{A3F076D3-C4CE-77B3-EE50-859D320F7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67308" y="2078756"/>
              <a:ext cx="982143" cy="982143"/>
            </a:xfrm>
            <a:prstGeom prst="rect">
              <a:avLst/>
            </a:prstGeom>
          </p:spPr>
        </p:pic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3143A785-3D9E-6BF6-82EF-FE97CF1496C8}"/>
                </a:ext>
              </a:extLst>
            </p:cNvPr>
            <p:cNvSpPr txBox="1"/>
            <p:nvPr/>
          </p:nvSpPr>
          <p:spPr>
            <a:xfrm>
              <a:off x="8895489" y="2979420"/>
              <a:ext cx="525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</a:t>
              </a:r>
              <a:endParaRPr lang="zh-CN" altLang="en-US" dirty="0"/>
            </a:p>
          </p:txBody>
        </p:sp>
      </p:grp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B7D6D82A-9451-9280-371A-40807B81E142}"/>
              </a:ext>
            </a:extLst>
          </p:cNvPr>
          <p:cNvCxnSpPr>
            <a:endCxn id="109" idx="1"/>
          </p:cNvCxnSpPr>
          <p:nvPr/>
        </p:nvCxnSpPr>
        <p:spPr>
          <a:xfrm>
            <a:off x="7255123" y="5584515"/>
            <a:ext cx="6359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EE4E0A5-443C-2E9D-7D97-3CB3ABAB373D}"/>
              </a:ext>
            </a:extLst>
          </p:cNvPr>
          <p:cNvCxnSpPr>
            <a:stCxn id="109" idx="3"/>
            <a:endCxn id="112" idx="1"/>
          </p:cNvCxnSpPr>
          <p:nvPr/>
        </p:nvCxnSpPr>
        <p:spPr>
          <a:xfrm>
            <a:off x="8873169" y="5584516"/>
            <a:ext cx="793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78C42AB2-02E6-F296-5389-1180004B5DD9}"/>
              </a:ext>
            </a:extLst>
          </p:cNvPr>
          <p:cNvCxnSpPr>
            <a:stCxn id="112" idx="3"/>
          </p:cNvCxnSpPr>
          <p:nvPr/>
        </p:nvCxnSpPr>
        <p:spPr>
          <a:xfrm flipV="1">
            <a:off x="10648385" y="5584515"/>
            <a:ext cx="5691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1949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3783</TotalTime>
  <Words>1721</Words>
  <Application>Microsoft Office PowerPoint</Application>
  <PresentationFormat>宽屏</PresentationFormat>
  <Paragraphs>205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Helvetica Neue</vt:lpstr>
      <vt:lpstr>等线</vt:lpstr>
      <vt:lpstr>楷体</vt:lpstr>
      <vt:lpstr>Microsoft YaHei</vt:lpstr>
      <vt:lpstr>Microsoft YaHei</vt:lpstr>
      <vt:lpstr>Arial</vt:lpstr>
      <vt:lpstr>Calibri</vt:lpstr>
      <vt:lpstr>Century Gothic</vt:lpstr>
      <vt:lpstr>Segoe UI</vt:lpstr>
      <vt:lpstr>Segoe UI Light</vt:lpstr>
      <vt:lpstr>Office 主题​​</vt:lpstr>
      <vt:lpstr>2_OfficePLUS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#我给母校送模板#</dc:title>
  <dc:creator>李林昊</dc:creator>
  <cp:keywords>51PPT模板网</cp:keywords>
  <cp:lastModifiedBy>邱 瑞宸</cp:lastModifiedBy>
  <cp:revision>41</cp:revision>
  <dcterms:created xsi:type="dcterms:W3CDTF">2019-03-11T14:11:26Z</dcterms:created>
  <dcterms:modified xsi:type="dcterms:W3CDTF">2023-02-28T04:17:33Z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2019-04-12T02:41:52.0160681Z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69373f4c-3b11-4ae9-a932-ee563e5098c6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